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62" r:id="rId2"/>
  </p:sldMasterIdLst>
  <p:notesMasterIdLst>
    <p:notesMasterId r:id="rId107"/>
  </p:notesMasterIdLst>
  <p:handoutMasterIdLst>
    <p:handoutMasterId r:id="rId108"/>
  </p:handoutMasterIdLst>
  <p:sldIdLst>
    <p:sldId id="934" r:id="rId3"/>
    <p:sldId id="935" r:id="rId4"/>
    <p:sldId id="936" r:id="rId5"/>
    <p:sldId id="937" r:id="rId6"/>
    <p:sldId id="961" r:id="rId7"/>
    <p:sldId id="962" r:id="rId8"/>
    <p:sldId id="939" r:id="rId9"/>
    <p:sldId id="940" r:id="rId10"/>
    <p:sldId id="846" r:id="rId11"/>
    <p:sldId id="890" r:id="rId12"/>
    <p:sldId id="891" r:id="rId13"/>
    <p:sldId id="892" r:id="rId14"/>
    <p:sldId id="836" r:id="rId15"/>
    <p:sldId id="893" r:id="rId16"/>
    <p:sldId id="894" r:id="rId17"/>
    <p:sldId id="553" r:id="rId18"/>
    <p:sldId id="554" r:id="rId19"/>
    <p:sldId id="555" r:id="rId20"/>
    <p:sldId id="556" r:id="rId21"/>
    <p:sldId id="557" r:id="rId22"/>
    <p:sldId id="558" r:id="rId23"/>
    <p:sldId id="559" r:id="rId24"/>
    <p:sldId id="560" r:id="rId25"/>
    <p:sldId id="561" r:id="rId26"/>
    <p:sldId id="562" r:id="rId27"/>
    <p:sldId id="834" r:id="rId28"/>
    <p:sldId id="849" r:id="rId29"/>
    <p:sldId id="895" r:id="rId30"/>
    <p:sldId id="566" r:id="rId31"/>
    <p:sldId id="898" r:id="rId32"/>
    <p:sldId id="753" r:id="rId33"/>
    <p:sldId id="881" r:id="rId34"/>
    <p:sldId id="882" r:id="rId35"/>
    <p:sldId id="883" r:id="rId36"/>
    <p:sldId id="941" r:id="rId37"/>
    <p:sldId id="942" r:id="rId38"/>
    <p:sldId id="963" r:id="rId39"/>
    <p:sldId id="901" r:id="rId40"/>
    <p:sldId id="859" r:id="rId41"/>
    <p:sldId id="853" r:id="rId42"/>
    <p:sldId id="854" r:id="rId43"/>
    <p:sldId id="855" r:id="rId44"/>
    <p:sldId id="857" r:id="rId45"/>
    <p:sldId id="858" r:id="rId46"/>
    <p:sldId id="899" r:id="rId47"/>
    <p:sldId id="903" r:id="rId48"/>
    <p:sldId id="904" r:id="rId49"/>
    <p:sldId id="944" r:id="rId50"/>
    <p:sldId id="945" r:id="rId51"/>
    <p:sldId id="861" r:id="rId52"/>
    <p:sldId id="907" r:id="rId53"/>
    <p:sldId id="866" r:id="rId54"/>
    <p:sldId id="946" r:id="rId55"/>
    <p:sldId id="947" r:id="rId56"/>
    <p:sldId id="967" r:id="rId57"/>
    <p:sldId id="840" r:id="rId58"/>
    <p:sldId id="842" r:id="rId59"/>
    <p:sldId id="931" r:id="rId60"/>
    <p:sldId id="841" r:id="rId61"/>
    <p:sldId id="929" r:id="rId62"/>
    <p:sldId id="932" r:id="rId63"/>
    <p:sldId id="843" r:id="rId64"/>
    <p:sldId id="960" r:id="rId65"/>
    <p:sldId id="844" r:id="rId66"/>
    <p:sldId id="863" r:id="rId67"/>
    <p:sldId id="845" r:id="rId68"/>
    <p:sldId id="969" r:id="rId69"/>
    <p:sldId id="968" r:id="rId70"/>
    <p:sldId id="949" r:id="rId71"/>
    <p:sldId id="970" r:id="rId72"/>
    <p:sldId id="867" r:id="rId73"/>
    <p:sldId id="868" r:id="rId74"/>
    <p:sldId id="584" r:id="rId75"/>
    <p:sldId id="585" r:id="rId76"/>
    <p:sldId id="583" r:id="rId77"/>
    <p:sldId id="586" r:id="rId78"/>
    <p:sldId id="914" r:id="rId79"/>
    <p:sldId id="873" r:id="rId80"/>
    <p:sldId id="916" r:id="rId81"/>
    <p:sldId id="917" r:id="rId82"/>
    <p:sldId id="951" r:id="rId83"/>
    <p:sldId id="952" r:id="rId84"/>
    <p:sldId id="971" r:id="rId85"/>
    <p:sldId id="869" r:id="rId86"/>
    <p:sldId id="922" r:id="rId87"/>
    <p:sldId id="610" r:id="rId88"/>
    <p:sldId id="933" r:id="rId89"/>
    <p:sldId id="871" r:id="rId90"/>
    <p:sldId id="872" r:id="rId91"/>
    <p:sldId id="875" r:id="rId92"/>
    <p:sldId id="954" r:id="rId93"/>
    <p:sldId id="955" r:id="rId94"/>
    <p:sldId id="972" r:id="rId95"/>
    <p:sldId id="876" r:id="rId96"/>
    <p:sldId id="877" r:id="rId97"/>
    <p:sldId id="777" r:id="rId98"/>
    <p:sldId id="879" r:id="rId99"/>
    <p:sldId id="878" r:id="rId100"/>
    <p:sldId id="880" r:id="rId101"/>
    <p:sldId id="957" r:id="rId102"/>
    <p:sldId id="958" r:id="rId103"/>
    <p:sldId id="884" r:id="rId104"/>
    <p:sldId id="885" r:id="rId105"/>
    <p:sldId id="959" r:id="rId10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EEE68E6-B11F-44ED-A999-946C12C5DC3D}">
          <p14:sldIdLst>
            <p14:sldId id="934"/>
            <p14:sldId id="935"/>
            <p14:sldId id="936"/>
            <p14:sldId id="937"/>
            <p14:sldId id="961"/>
            <p14:sldId id="962"/>
          </p14:sldIdLst>
        </p14:section>
        <p14:section name="Learning Segment 1 (P -&gt; M)" id="{2A91984F-FD62-49E0-BFB6-F6D8EE1F48BB}">
          <p14:sldIdLst>
            <p14:sldId id="939"/>
            <p14:sldId id="940"/>
            <p14:sldId id="846"/>
            <p14:sldId id="890"/>
            <p14:sldId id="891"/>
            <p14:sldId id="892"/>
            <p14:sldId id="836"/>
            <p14:sldId id="893"/>
            <p14:sldId id="894"/>
            <p14:sldId id="553"/>
            <p14:sldId id="554"/>
            <p14:sldId id="555"/>
            <p14:sldId id="556"/>
            <p14:sldId id="557"/>
            <p14:sldId id="558"/>
            <p14:sldId id="559"/>
            <p14:sldId id="560"/>
            <p14:sldId id="561"/>
            <p14:sldId id="562"/>
            <p14:sldId id="834"/>
            <p14:sldId id="849"/>
            <p14:sldId id="895"/>
            <p14:sldId id="566"/>
            <p14:sldId id="898"/>
            <p14:sldId id="753"/>
            <p14:sldId id="881"/>
            <p14:sldId id="882"/>
            <p14:sldId id="883"/>
            <p14:sldId id="941"/>
          </p14:sldIdLst>
        </p14:section>
        <p14:section name="Learning Segment 2 (P -&gt; Q)" id="{90677CBA-FD1C-4DAE-A02D-7B86ACD2B4E1}">
          <p14:sldIdLst>
            <p14:sldId id="942"/>
            <p14:sldId id="963"/>
            <p14:sldId id="901"/>
            <p14:sldId id="859"/>
            <p14:sldId id="853"/>
            <p14:sldId id="854"/>
            <p14:sldId id="855"/>
            <p14:sldId id="857"/>
            <p14:sldId id="858"/>
            <p14:sldId id="899"/>
            <p14:sldId id="903"/>
            <p14:sldId id="904"/>
            <p14:sldId id="944"/>
          </p14:sldIdLst>
        </p14:section>
        <p14:section name="Learning Segment 3 (Q -&gt; M)" id="{71F94E69-0D18-4566-BD7D-520C87DEC344}">
          <p14:sldIdLst>
            <p14:sldId id="945"/>
            <p14:sldId id="861"/>
            <p14:sldId id="907"/>
            <p14:sldId id="866"/>
            <p14:sldId id="946"/>
          </p14:sldIdLst>
        </p14:section>
        <p14:section name="Learning Segent 4 (M)" id="{C1FBA87A-BB7B-4AE1-87CC-19A0E12CA318}">
          <p14:sldIdLst>
            <p14:sldId id="947"/>
            <p14:sldId id="967"/>
            <p14:sldId id="840"/>
            <p14:sldId id="842"/>
            <p14:sldId id="931"/>
            <p14:sldId id="841"/>
            <p14:sldId id="929"/>
            <p14:sldId id="932"/>
            <p14:sldId id="843"/>
            <p14:sldId id="960"/>
            <p14:sldId id="844"/>
            <p14:sldId id="863"/>
            <p14:sldId id="845"/>
            <p14:sldId id="969"/>
            <p14:sldId id="968"/>
          </p14:sldIdLst>
        </p14:section>
        <p14:section name="Learning Section 5 (P -&gt; M)" id="{C3FD864A-BA4A-4423-BB91-01774E27DDBA}">
          <p14:sldIdLst>
            <p14:sldId id="949"/>
            <p14:sldId id="970"/>
            <p14:sldId id="867"/>
            <p14:sldId id="868"/>
            <p14:sldId id="584"/>
            <p14:sldId id="585"/>
            <p14:sldId id="583"/>
            <p14:sldId id="586"/>
            <p14:sldId id="914"/>
            <p14:sldId id="873"/>
            <p14:sldId id="916"/>
            <p14:sldId id="917"/>
            <p14:sldId id="951"/>
          </p14:sldIdLst>
        </p14:section>
        <p14:section name="Learning Segment 6 (M -&gt; P)" id="{0C05C8E5-EDED-4F9E-BAF5-58DF94C18A80}">
          <p14:sldIdLst>
            <p14:sldId id="952"/>
            <p14:sldId id="971"/>
            <p14:sldId id="869"/>
            <p14:sldId id="922"/>
            <p14:sldId id="610"/>
            <p14:sldId id="933"/>
            <p14:sldId id="871"/>
            <p14:sldId id="872"/>
            <p14:sldId id="875"/>
            <p14:sldId id="954"/>
          </p14:sldIdLst>
        </p14:section>
        <p14:section name="Learninig Segment 7 (P -&gt; m)" id="{C99483AE-3E42-400F-9BB3-BFEE133789FC}">
          <p14:sldIdLst>
            <p14:sldId id="955"/>
            <p14:sldId id="972"/>
            <p14:sldId id="876"/>
            <p14:sldId id="877"/>
            <p14:sldId id="777"/>
            <p14:sldId id="879"/>
            <p14:sldId id="878"/>
            <p14:sldId id="880"/>
            <p14:sldId id="957"/>
          </p14:sldIdLst>
        </p14:section>
        <p14:section name="Learning Segment 8 (M -&gt; P)" id="{90CDDBC0-DBFC-40EF-A063-43439CB04BF2}">
          <p14:sldIdLst>
            <p14:sldId id="958"/>
            <p14:sldId id="884"/>
            <p14:sldId id="885"/>
            <p14:sldId id="9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ssam Ghanimi" initials="HG" lastIdx="12" clrIdx="0">
    <p:extLst/>
  </p:cmAuthor>
  <p:cmAuthor id="2" name="Megan McKenzie" initials="MM" lastIdx="11" clrIdx="1"/>
  <p:cmAuthor id="3" name="Chris Griesemer" initials="CG" lastIdx="2" clrIdx="2"/>
  <p:cmAuthor id="4" name="Elizabeth Coleman" initials="EC" lastIdx="1" clrIdx="3"/>
  <p:cmAuthor id="5" name="Elizabeth Coleman" initials="EC [2]"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957EB4"/>
    <a:srgbClr val="2B7C01"/>
    <a:srgbClr val="9881B8"/>
    <a:srgbClr val="F4F4F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73897" autoAdjust="0"/>
  </p:normalViewPr>
  <p:slideViewPr>
    <p:cSldViewPr snapToGrid="0">
      <p:cViewPr varScale="1">
        <p:scale>
          <a:sx n="46" d="100"/>
          <a:sy n="46" d="100"/>
        </p:scale>
        <p:origin x="2032" y="40"/>
      </p:cViewPr>
      <p:guideLst/>
    </p:cSldViewPr>
  </p:slideViewPr>
  <p:notesTextViewPr>
    <p:cViewPr>
      <p:scale>
        <a:sx n="95" d="100"/>
        <a:sy n="95" d="100"/>
      </p:scale>
      <p:origin x="0" y="0"/>
    </p:cViewPr>
  </p:notesTextViewPr>
  <p:sorterViewPr>
    <p:cViewPr>
      <p:scale>
        <a:sx n="66" d="100"/>
        <a:sy n="66" d="100"/>
      </p:scale>
      <p:origin x="0" y="0"/>
    </p:cViewPr>
  </p:sorterViewPr>
  <p:notesViewPr>
    <p:cSldViewPr snapToGrid="0">
      <p:cViewPr varScale="1">
        <p:scale>
          <a:sx n="49" d="100"/>
          <a:sy n="49" d="100"/>
        </p:scale>
        <p:origin x="2736" y="3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notesMaster" Target="notesMasters/notesMaster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handoutMaster" Target="handoutMasters/handoutMaster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commentAuthors" Target="commentAuthor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508F2FE-B402-4E90-9FDC-6F87CA3F9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C7E531CB-A15D-43BF-82E6-04D1518CDC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9A4AA1-8D47-4BC7-B5F7-A3282EDD93C5}" type="datetimeFigureOut">
              <a:rPr lang="en-US" smtClean="0"/>
              <a:t>11/20/2019</a:t>
            </a:fld>
            <a:endParaRPr lang="en-US"/>
          </a:p>
        </p:txBody>
      </p:sp>
      <p:sp>
        <p:nvSpPr>
          <p:cNvPr id="4" name="Footer Placeholder 3">
            <a:extLst>
              <a:ext uri="{FF2B5EF4-FFF2-40B4-BE49-F238E27FC236}">
                <a16:creationId xmlns="" xmlns:a16="http://schemas.microsoft.com/office/drawing/2014/main" id="{5668F2E5-1AE2-45FC-83EC-583848040C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D07AF8A5-E074-4574-84E8-AD2B7521EFE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DC9AFF-956B-4259-BBAA-157A02586437}" type="slidenum">
              <a:rPr lang="en-US" smtClean="0"/>
              <a:t>‹#›</a:t>
            </a:fld>
            <a:endParaRPr lang="en-US"/>
          </a:p>
        </p:txBody>
      </p:sp>
    </p:spTree>
    <p:extLst>
      <p:ext uri="{BB962C8B-B14F-4D97-AF65-F5344CB8AC3E}">
        <p14:creationId xmlns:p14="http://schemas.microsoft.com/office/powerpoint/2010/main" val="328892406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46.376"/>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304 1935,'4'-15,"-1"0,2 1,2-6,5-14,44-115,37-66,83-147,28 5,-122 234,76-87,-88 128,3 3,65-54,-104 105,0 1,2 2,26-13,-51 30,-29 17,-44 34,-47 43,-49 53,-35 46,-111 135,-129 191,319-364,35-37,57-78,1 2,-14 32,21-31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02.761"/>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03.475"/>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04.281"/>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10.213"/>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1,'2'0,"1"1,-1-1,0 1,0 0,1 0,-1 0,0 0,0 0,0 1,0-1,1 2,6 2,0 1,1-2,0 1,1-1,-1-1,1 0,3 1,24 2,6 0,-23-3,163 11,-97-9,-22 2,11 5,-22-3,1-2,2-3,-8-3,-14-1,1 2,11 2,4 3,0-3,16-2,-44-1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10.682"/>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14.929"/>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9:16.929"/>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 1,'0'0,"0"0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04.664"/>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510 0,'-7'0,"-5"0,-11 0,-19 0,-15 0,-9 0,1 0,7 0,11 0,6 0,6 7,4 3,6-1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08.148"/>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1,'37'0,"0"3,35 7,76 22,31 15,64 18,52 15,334 77,8-28,-404-93,-52-14,-75-13,7-4,-101-5,3 0,1 0,0-1,-11 0,0 0,0 0,0 0,0 0,0-1,0 0,-1 0,1-1,1 0,0 1,0-1,0 1,0 1,1-1,-1 1,0 0,1 0,-1 1,5 0,33-1,-1 2,1 2,0 2,111 14,677 113,-709-112,9 5,34 14,-55-12,45 4,46-1,44 1,731 38,5-59,-532-17,-238-5,23-12,751-95,147 41,-415 67,-3 13,-633-1,127-3,1-10,-2-8,43-17,126-18,-254 45,-1 5,18 6,-73 0,-33-1,0 1,0 1,10 4,22 7,99 16,-116-23,-1-1,24-3,-46-3,-4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22.498"/>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23.133"/>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26.006"/>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1891 1020,'-30'0,"-26"4,-37 7,-294 20,-204-16,365-19,136-1,-41-10,90 7,1-1,0-1,0-3,-31-14,40 10,29 15,-1 1,1-1,0 1,0-1,0 0,1 0,-1 0,0 0,1 0,-1 0,0-1,2 2,0 1,0 0,0-1,0 1,0-1,0 1,0-1,0 1,0-1,0 1,0-1,0 1,0-1,0 1,0-1,0 1,0 0,1-1,-1 1,0-1,0 1,0-1,1 1,-1 0,0-1,1 1,-1 0,0-1,1 1,-1 0,0-1,1 1,-1 0,1 0,-1 0,1-1,-1 1,0 0,1 0,23-6,20 1,-1 2,12 1,-43 2,116-2,54 2,63 5,58 11,512 57,-6 30,-603-73,-54-3,21 11,-125-23,-38-11,1 0,-1-1,1 0,0-1,0 0,3 0,-20-3,-1 1,1-1,0 0,0-1,0 0,0 0,0 0,-1-1,-4-1,-72-29,-49-21,-52-24,-355-170,299 124,-42-38,158 82,122 79,-29-20,0-1,1-1,-14-16,41 36,1 0,-1 0,0 0,1-1,0 1,-2-3,4 6,0-1,-1 0,1 1,0-1,0 1,0-1,0 0,0 1,0-1,-1 0,2 1,-1-1,0 0,0 1,0-1,0 1,0-1,0 0,1 1,-1-1,0 1,0-1,1 0,-1 1,1-1,-1 1,0-1,1 1,-1-1,1 1,-1 0,1-1,-1 1,1 0,-1-1,1 1,0 0,-1-1,1 1,-1 0,1 0,0 0,-1 0,8-2,1 0,-1 0,0 1,0 1,2-1,89 0,69 3,62 4,386 21,-396-7,168 37,-248-26,-91-19,-2 2,18 8,-64-22,1 1,-1-1,0 1,1 0,-1-1,0 1,1 0,-1 0,0 0,0 0,0 0,1 0,-2 0,0-1,0 0,0 0,0 1,0-1,0 0,0 1,-1-1,1 0,0 0,0 0,0 1,0-1,0 0,0 0,0 1,-1-1,1 0,0 0,0 0,0 1,-1-1,1 0,0 0,0 0,0 0,-1 0,1 1,0-1,0 0,-1 0,1 0,0 0,0 0,-1 0,1 0,0 0,0 0,-1 0,-11 2,-1 0,1-1,-3 0,-138 3,-105-5,-236-26,278 3,-61-21,147 17,-2-7,47 8,-30-15,64 20,-39-23,61 29,-21-17,39 24,0 0,0 0,1-1,-9-11,16 17,0 0,0 0,0 0,1-1,-1 1,1-1,0 1,0-1,1 0,-1 0,1 0,0 0,1 0,-1 0,1 0,3-21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32.692"/>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1 521,'163'0,"1"-1,90-4,74-11,51-17,461-75,-6-50,-660 116,-157 38,69-18,21-10,-102 31,11-5,0 0,-1 0,12-8,-26 14,1-1,-1 0,0 0,0 1,0-1,0 0,0 0,0 0,0 0,0 0,-1-1,1 1,0 0,0-1,-1 1,0 1,0-1,1 0,-1 0,0 1,0-1,0 0,0 1,0-1,0 0,-1 0,1 1,0-1,0 0,0 0,-1 1,1-1,0 0,-1 1,1-1,-2-1,1 0,-1 0,0 1,0-1,0 0,0 1,0 0,0-1,0 1,-1 0,1 0,0 0,-1 0,1 1,-1-1,-21-4,0 2,0 0,0 1,-6 2,11-1,-125 0,-58 8,-61 20,-176 47,5 23,209-39,50-7,81-21,-17 11,61-18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33.648"/>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0,'13'6,"0"-2,13 4,6 1,89 28,75 26,56 19,544 148,-552-175,3-11,83-1,-164-32,18-7,-149-5,0-2,0-2,34-8,-34 2,-25 6,-10 5,0-1,1 1,-1 0,0 0,0 0,0 0,0 0,0 0,0 0,0 0,0-1,1 1,-1 0,0 0,0 0,0 0,0 0,0 0,0-1,0 1,0 0,0 0,0 0,0 0,0 0,0-1,0 1,0 0,0 0,0 0,0 0,0 0,0 0,0-1,0 1,-2-1,1 1,0-1,-1 0,1 1,-1-1,1 1,-1-1,1 1,-1 0,1-1,-1 1,0 0,-12-2,1 2,-1-1,1 1,-11 2,-17 4,-7 3,-109 29,-145 54,-80 46,136-32,207-87</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34.628"/>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35.758"/>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13863,'105'-128,"242"-274,406-458,356-392,305-342,191-209,25-22,-136 147,-239 258,-288 316,-290 315,-248 277,-187 215,-129 152,-108 138,1-1,-2 1,1-1,-1 0,2-4,-6 12,0-1,0 1,0 0,1 0,-1 0,0 0,0 0,0 0,0 0,0 0,0 0,0 0,0-1,0 1,0 0,0 0,0 0,0 0,0 0,0 0,0 0,0 0,0 0,0-1,0 1,0 0,0 0,0 0,0 0,0 0,-1 0,1 0,0 0,0 0,0 0,0 0,0 0,0-1,0 1,0 0,0 0,0 0,0 0,0 0,-1 0,1 0,0 0,0 0,0 0,0 0,0 0,0 0,0 0,0 0,0 0,0 0,-1 0,1 0,0 0,0 0,0 0,-9 5,-2 4,1-1,0 2,0-1,1 1,0 0,1 1,-4 8,11-18,0 0,0 0,1 0,-1 1,1-1,-1 0,1 1,-1-1,1 1,0-1,0 0,0 1,0-1,0 1,0-1,0 0,0 1,1 0,-1 0,2 0,-1-1,0 1,0 0,0-1,1 1,-1 0,1-1,-1 0,1 1,0-1,0 0,-1 0,2 1,15 7,0 0,1-1,3 0,122 41,62 20,65 16,29-5,157 16,308 7,-765-103,4 0,-1 0,1 1,0-1,-1 1,1 0,-1 0,1 0,-1 0,1 1,0 0,-3-1,0-1,-1 1,1-1,-1 1,1-1,-1 1,0 0,1-1,-1 1,1 0,-1-1,0 1,0 0,1 0,-1-1,0 1,0 0,0 0,0-1,0 2,0 0,0 1,-1 0,1-1,-1 1,0-1,0 1,0-1,0 1,-1 0,-11 18,-1 0,-1-1,0-1,-7 5,-171 176,-599 545,-403 340,-1742 1534</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49.294"/>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49.95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50.480"/>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51.751"/>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1 1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57.873"/>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0:59.758"/>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1:00.809"/>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21:02.220"/>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11.975"/>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0 1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13.378"/>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1523 102,'-1112'0,"918"-5,144 1,1-2,-41-11,86 16,1 0,-1 0,0 0,1-1,-2 0,5 2,-1 0,1 0,0 0,0 0,0 0,-1 0,1 0,0 0,0-1,0 1,-1 0,1 0,0 0,0 0,0 0,0 0,0-1,-1 1,1 0,0 0,0 0,0 0,0-1,0 1,0 0,0 0,0 0,0-1,-1 1,1 0,0 0,0 0,0-1,0 1,0 0,0 0,0 0,1-1,-1 1,0 0,0 0,0 0,0-1,0 1,0 0,0 0,0 0,0-1,0 1,1 0,-1 0,0 0,0 0,0 0,0-1,1 1,-1 0,13-5,4 3,1 0,3 0,9 0,85-9,127-9,277 11,-393 13,97 16,-131-7,0 5,65 23,-150-39,2 0,-1 1,0 0,0 0,7 4,-13-5,0-1,0 0,0 1,0 0,-1-1,1 1,0 0,-1 0,1 0,-1 0,0 0,0 0,1 0,-1 1,-1-1,1 0,0 1,0 1,0 5,0 0,-1 0,0 0,0 4,-2 10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28.225"/>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1409 804,'180'9,"-42"-1,-131-8,276 2,-277-2,0 0,0-1,0 1,1-1,-1 0,4-2,-9 3,1-1,0 0,-1 1,1-1,0 0,-1 0,1 0,-1 0,0-1,1 1,-1 0,0-1,0 1,0 0,1-1,-2 0,1 1,0-1,0 1,0-1,0-1,0-3,1-1,-1 1,0 0,-1-1,0 1,0-1,0 1,0-1,-1 1,0-1,-1 1,0-3,-3-6,-1 1,0-1,0 1,-1 1,-2-2,-5-8,-2 1,0 1,-8-7,-9-7,-1 2,-14-9,1 5,-1 2,-14-6,-14-3,-1 4,-2 4,-2 3,-1 3,-1 4,-1 4,-23-1,-4 5,-1 4,-1 5,0 5,0 5,-45 8,148-8,1 0,0 0,-5 2,13-2,0-1,1 0,-1 0,0 1,0-1,1 0,-1 1,0-1,1 1,-1-1,0 1,1-1,-1 1,1 0,-1-1,0 1,1-1,0 1,0-1,0 1,0-1,0 0,0 1,0-1,0 1,0-1,0 1,0-1,0 0,0 1,0-1,0 1,0-1,0 0,0 1,1-1,-1 0,0 1,0 0,2 1,0 0,0 0,0 1,1-1,-1-1,0 1,1 0,2 1,25 13,2-1,0-1,0-2,-11-4,139 52,10-5,-161-53,25 9,-33-11,0 1,1-1,-1 1,0-1,0 1,0 0,0-1,0 1,0 0,0 0,0 0,0 0,0 0,0 0,0 0,-1 0,1 0,0 0,0 1,-1-1,0-1,0 1,0-1,0 1,0-1,0 1,0-1,0 1,-1-1,1 0,0 1,0-1,0 1,-1-1,1 1,0-1,0 0,-1 1,1-1,-13 11,-5 0,-1-1,-2 0,-82 38,-126 71,-37 36,254-148,-21 12,1 2,-24 22,55-43,-2 3,-1 0,1 0,0 0,0 1,0-1,0 3,2-6,1 1,0-1,-1 1,1 0,0-1,0 1,0-1,-1 1,1 0,0 0,0-1,0 1,0 0,0-1,0 1,0 0,0-1,1 1,-1 0,0-1,0 1,0 0,1-1,-1 1,0-1,1 1,-1 0,1-1,-1 1,0-1,1 1,-1-1,1 0,0 1,-1-1,1 1,-1-1,1 0,-1 1,1-1,0 0,-1 0,2 1,5 1,0 0,1 0,0 0,-1-1,7 1,23 0,1-1,-1-2,0-2,0-1,-1-2,17-5,15-6,-2-3,-1-4,3-3,-66 26,32-13,0-2,-1-1,2-3,-28 15,-1 1,1-1,-1 0,-1-1,1 0,-1 0,4-5,-7 9,-1 0,0 0,0 0,1 0,-1 0,0-1,-1 1,1 0,0-1,-1 1,1 0,-1-1,0 1,0-1,0 1,0-1,0 1,0 0,-1-1,1 1,-1 0,0-1,0 1,1 0,-1 0,-1-1,0 0,0 0,-1 0,0 0,1 0,-1 0,0 1,0-1,-1 1,1 0,0 0,-1 0,1 1,-1-1,-3 0,-7-3,0 2,-1 0,-3 0,15 2,-42-4,0 1,0 3,-9 1,20 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37.029"/>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38.850"/>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1 143,'0'4,"0"0,0 0,1 0,-1 0,1 0,0 0,0-1,1 1,-1 0,1-1,0 1,0-1,0 0,2 3,3 2,2 1,-1-1,1 0,4 2,0 0,81 64,4-5,89 46,223 102,-372-197,70 32,2-4,37 7,-120-46,23 8,0-3,20 3,-65-16,0 0,0 0,0-1,0 0,0 0,4-1,-8 1,0 0,1 0,-1-1,0 1,0-1,0 1,1-1,-1 1,0-1,0 0,0 1,0-1,0 0,0 0,0 0,0 0,0 0,-1 0,1 0,0 0,-1 0,1 0,0 0,-1-1,0 1,1 0,-1 0,1-2,-1-1,1 0,-1 0,0-1,0 1,0 0,-1-1,0 1,1 0,-1 0,-1-1,-1-5,-1-1,-1 1,-5-10,-4-3,-1 1,-12-15,-7-4,-25-23,-34-24,-73-53,-116-68,203 153,-3 4,-79-38,123 73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9:18:43.786"/>
    </inkml:context>
    <inkml:brush xml:id="br0">
      <inkml:brushProperty name="width" value="0.5" units="cm"/>
      <inkml:brushProperty name="height" value="1" units="cm"/>
      <inkml:brushProperty name="color" value="#FFFFFF"/>
      <inkml:brushProperty name="tip" value="rectangle"/>
      <inkml:brushProperty name="rasterOp" value="maskPen"/>
    </inkml:brush>
  </inkml:definitions>
  <inkml:trace contextRef="#ctx0" brushRef="#br0">3566 1900,'-5'-3,"0"1,0-1,1-1,-1 1,1-1,-12-9,-229-165,-8 8,-99-51,-75-29,-308-147,-183-43,671 334,79 42,62 31,99 31,0 0,1 1,-1 0,0 0,0 0,0 1,-3 0,10 0,-1 0,0 0,1 1,-1-1,0 0,1 0,-1 0,1 1,-1-1,0 0,1 1,-1-1,1 0,-1 1,1-1,0 1,-1-1,1 1,-1-1,1 1,0 0,-1 0,1 0,0 0,-1 0,1 0,0 0,0 0,0 0,0 0,0 0,0 0,1 0,-1 0,0 1,0-1,1 0,3 9,0 0,1-1,0 1,1-1,0 0,2 1,86 105,43 39,126 122,12-11,149 100,-360-319,-35-25,5 4,-9 1,-3-3,63 51,-51-46,70 58,70 51,163 95,-336-231,99 58,-79-48,0-1,1-1,16 4,-4-5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E12EC-1FED-4678-B38F-47826C1E9264}" type="datetimeFigureOut">
              <a:rPr lang="en-US" smtClean="0"/>
              <a:t>11/20/2019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11C8B6-9A80-4386-88EB-CB5E10B1A476}" type="slidenum">
              <a:rPr lang="en-US" smtClean="0"/>
              <a:t>‹#›</a:t>
            </a:fld>
            <a:endParaRPr lang="en-US"/>
          </a:p>
        </p:txBody>
      </p:sp>
    </p:spTree>
    <p:extLst>
      <p:ext uri="{BB962C8B-B14F-4D97-AF65-F5344CB8AC3E}">
        <p14:creationId xmlns:p14="http://schemas.microsoft.com/office/powerpoint/2010/main" val="242064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mapchart.net/"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mapchart.net/"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mapchart.net/"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www.ncbi.nlm.nih.gov/pmc/articles/PMC3708126/"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s://www.biointeractive.org/classroom-resources/making-fittest-natural-selection-humans"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www.biointeractive.org/classroom-resources/making-fittest-natural-selection-humans"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s://www.cdc.gov/NCBDDD/sicklecell/data.html"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Hidden Slide. This intro slide is just a</a:t>
            </a:r>
            <a:r>
              <a:rPr lang="en-US" baseline="0" dirty="0"/>
              <a:t> header for the PowerPoint. Not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a:p>
        </p:txBody>
      </p:sp>
    </p:spTree>
    <p:extLst>
      <p:ext uri="{BB962C8B-B14F-4D97-AF65-F5344CB8AC3E}">
        <p14:creationId xmlns:p14="http://schemas.microsoft.com/office/powerpoint/2010/main" val="1149127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u="none" dirty="0" smtClean="0">
                <a:effectLst/>
              </a:rPr>
              <a:t>TEACHER NOTES:</a:t>
            </a:r>
          </a:p>
          <a:p>
            <a:r>
              <a:rPr lang="en-US" u="none" dirty="0" smtClean="0">
                <a:effectLst/>
              </a:rPr>
              <a:t>Connecting </a:t>
            </a:r>
            <a:r>
              <a:rPr lang="en-US" u="none" baseline="0" dirty="0" smtClean="0">
                <a:effectLst/>
              </a:rPr>
              <a:t>where we’re going to where we’ve been. Making the explicit distinction between individual and population genetics is helpful, especially for struggling students.</a:t>
            </a:r>
          </a:p>
          <a:p>
            <a:endParaRPr lang="en-US" u="none" baseline="0" dirty="0" smtClean="0">
              <a:effectLst/>
            </a:endParaRPr>
          </a:p>
          <a:p>
            <a:r>
              <a:rPr lang="en-US" u="none" dirty="0" smtClean="0">
                <a:effectLst/>
              </a:rPr>
              <a:t>SOURCES:</a:t>
            </a:r>
          </a:p>
          <a:p>
            <a:r>
              <a:rPr lang="en-US" u="none" dirty="0" smtClean="0">
                <a:effectLst/>
              </a:rPr>
              <a:t>Image, “Albino Baby – only 23 days old”</a:t>
            </a:r>
          </a:p>
          <a:p>
            <a:r>
              <a:rPr lang="en-US" u="none" dirty="0" smtClean="0">
                <a:effectLst/>
              </a:rPr>
              <a:t>URL:</a:t>
            </a:r>
            <a:r>
              <a:rPr lang="en-US" u="none" baseline="0" dirty="0" smtClean="0">
                <a:effectLst/>
              </a:rPr>
              <a:t> </a:t>
            </a:r>
            <a:r>
              <a:rPr lang="en-US" u="none" dirty="0" smtClean="0">
                <a:effectLst/>
              </a:rPr>
              <a:t>https://www.flickr.com/photos/felipefdesign/12180245004</a:t>
            </a:r>
          </a:p>
          <a:p>
            <a:r>
              <a:rPr lang="en-US" u="none" dirty="0" smtClean="0">
                <a:effectLst/>
              </a:rPr>
              <a:t>Attribution: Felipe Fernandez</a:t>
            </a:r>
          </a:p>
          <a:p>
            <a:endParaRPr lang="en-US" u="none" dirty="0"/>
          </a:p>
        </p:txBody>
      </p:sp>
      <p:sp>
        <p:nvSpPr>
          <p:cNvPr id="4" name="Slide Number Placeholder 3"/>
          <p:cNvSpPr>
            <a:spLocks noGrp="1"/>
          </p:cNvSpPr>
          <p:nvPr>
            <p:ph type="sldNum" sz="quarter" idx="5"/>
          </p:nvPr>
        </p:nvSpPr>
        <p:spPr/>
        <p:txBody>
          <a:bodyPr/>
          <a:lstStyle/>
          <a:p>
            <a:fld id="{5411C8B6-9A80-4386-88EB-CB5E10B1A476}" type="slidenum">
              <a:rPr lang="en-US" smtClean="0"/>
              <a:t>10</a:t>
            </a:fld>
            <a:endParaRPr lang="en-US"/>
          </a:p>
        </p:txBody>
      </p:sp>
    </p:spTree>
    <p:extLst>
      <p:ext uri="{BB962C8B-B14F-4D97-AF65-F5344CB8AC3E}">
        <p14:creationId xmlns:p14="http://schemas.microsoft.com/office/powerpoint/2010/main" val="24496426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TEACHER NOTES:</a:t>
            </a:r>
          </a:p>
          <a:p>
            <a:pPr marL="228600" indent="-228600">
              <a:buAutoNum type="arabicPeriod"/>
            </a:pPr>
            <a:r>
              <a:rPr lang="en-US" dirty="0" smtClean="0"/>
              <a:t>If</a:t>
            </a:r>
            <a:r>
              <a:rPr lang="en-US" baseline="0" dirty="0" smtClean="0"/>
              <a:t> time allows follow this with a Gallery Walk where they make comments on other groups’ explanations, return to their own explanation and improve it if they wish based on comments and what they learned from reading other groups’ explanations.</a:t>
            </a:r>
          </a:p>
          <a:p>
            <a:pPr marL="228600" indent="-228600">
              <a:buAutoNum type="arabicPeriod"/>
            </a:pPr>
            <a:r>
              <a:rPr lang="en-US" baseline="0" dirty="0" smtClean="0"/>
              <a:t>They can then write explanations again, this time individually, as an assessment.</a:t>
            </a:r>
          </a:p>
        </p:txBody>
      </p:sp>
      <p:sp>
        <p:nvSpPr>
          <p:cNvPr id="4" name="Slide Number Placeholder 3"/>
          <p:cNvSpPr>
            <a:spLocks noGrp="1"/>
          </p:cNvSpPr>
          <p:nvPr>
            <p:ph type="sldNum" sz="quarter" idx="10"/>
          </p:nvPr>
        </p:nvSpPr>
        <p:spPr/>
        <p:txBody>
          <a:bodyPr/>
          <a:lstStyle/>
          <a:p>
            <a:fld id="{5411C8B6-9A80-4386-88EB-CB5E10B1A476}" type="slidenum">
              <a:rPr lang="en-US" smtClean="0"/>
              <a:t>103</a:t>
            </a:fld>
            <a:endParaRPr lang="en-US"/>
          </a:p>
        </p:txBody>
      </p:sp>
    </p:spTree>
    <p:extLst>
      <p:ext uri="{BB962C8B-B14F-4D97-AF65-F5344CB8AC3E}">
        <p14:creationId xmlns:p14="http://schemas.microsoft.com/office/powerpoint/2010/main" val="77447555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104</a:t>
            </a:fld>
            <a:endParaRPr lang="en-US"/>
          </a:p>
        </p:txBody>
      </p:sp>
    </p:spTree>
    <p:extLst>
      <p:ext uri="{BB962C8B-B14F-4D97-AF65-F5344CB8AC3E}">
        <p14:creationId xmlns:p14="http://schemas.microsoft.com/office/powerpoint/2010/main" val="1952367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TEACHER NOTES:</a:t>
            </a:r>
          </a:p>
          <a:p>
            <a:r>
              <a:rPr lang="en-US" dirty="0" smtClean="0"/>
              <a:t>Again,</a:t>
            </a:r>
            <a:r>
              <a:rPr lang="en-US" baseline="0" dirty="0" smtClean="0"/>
              <a:t> just establishing our different focus. You might want to discuss why, and to whom, this kind of information might be useful.</a:t>
            </a:r>
            <a:endParaRPr lang="en-US" dirty="0" smtClean="0"/>
          </a:p>
          <a:p>
            <a:endParaRPr lang="en-US" dirty="0" smtClean="0"/>
          </a:p>
          <a:p>
            <a:r>
              <a:rPr lang="en-US" dirty="0" smtClean="0"/>
              <a:t>SOURCES:</a:t>
            </a:r>
            <a:endParaRPr lang="en-US" dirty="0"/>
          </a:p>
          <a:p>
            <a:r>
              <a:rPr lang="en-US" dirty="0" smtClean="0"/>
              <a:t>Image,</a:t>
            </a:r>
            <a:r>
              <a:rPr lang="en-US" baseline="0" dirty="0" smtClean="0"/>
              <a:t> “Chemistry” [image features an albino kid, image title and description on Wiki are non-</a:t>
            </a:r>
            <a:r>
              <a:rPr lang="en-US" baseline="0" dirty="0" err="1" smtClean="0"/>
              <a:t>sensicle</a:t>
            </a:r>
            <a:r>
              <a:rPr lang="en-US" baseline="0" dirty="0" smtClean="0"/>
              <a:t>]</a:t>
            </a:r>
          </a:p>
          <a:p>
            <a:r>
              <a:rPr lang="en-US" dirty="0" smtClean="0"/>
              <a:t>URL:</a:t>
            </a:r>
            <a:r>
              <a:rPr lang="en-US" baseline="0" dirty="0" smtClean="0"/>
              <a:t> </a:t>
            </a:r>
            <a:r>
              <a:rPr lang="en-US" dirty="0" smtClean="0"/>
              <a:t>https</a:t>
            </a:r>
            <a:r>
              <a:rPr lang="en-US" dirty="0"/>
              <a:t>://</a:t>
            </a:r>
            <a:r>
              <a:rPr lang="en-US" dirty="0" smtClean="0"/>
              <a:t>commons.wikimedia.org/wiki/File:Figure_12_03_01.jpg</a:t>
            </a:r>
            <a:endParaRPr lang="en-US" dirty="0"/>
          </a:p>
          <a:p>
            <a:r>
              <a:rPr lang="en-US" dirty="0" smtClean="0"/>
              <a:t>Attribution: </a:t>
            </a:r>
            <a:r>
              <a:rPr lang="en-US" dirty="0"/>
              <a:t>CNX OpenStax [CC BY 4.0 (https://creativecommons.org/licenses/by/4.0)]</a:t>
            </a:r>
          </a:p>
        </p:txBody>
      </p:sp>
      <p:sp>
        <p:nvSpPr>
          <p:cNvPr id="4" name="Slide Number Placeholder 3"/>
          <p:cNvSpPr>
            <a:spLocks noGrp="1"/>
          </p:cNvSpPr>
          <p:nvPr>
            <p:ph type="sldNum" sz="quarter" idx="5"/>
          </p:nvPr>
        </p:nvSpPr>
        <p:spPr/>
        <p:txBody>
          <a:bodyPr/>
          <a:lstStyle/>
          <a:p>
            <a:fld id="{5411C8B6-9A80-4386-88EB-CB5E10B1A476}" type="slidenum">
              <a:rPr lang="en-US" smtClean="0"/>
              <a:t>11</a:t>
            </a:fld>
            <a:endParaRPr lang="en-US"/>
          </a:p>
        </p:txBody>
      </p:sp>
    </p:spTree>
    <p:extLst>
      <p:ext uri="{BB962C8B-B14F-4D97-AF65-F5344CB8AC3E}">
        <p14:creationId xmlns:p14="http://schemas.microsoft.com/office/powerpoint/2010/main" val="3286462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12</a:t>
            </a:fld>
            <a:endParaRPr lang="en-US"/>
          </a:p>
        </p:txBody>
      </p:sp>
    </p:spTree>
    <p:extLst>
      <p:ext uri="{BB962C8B-B14F-4D97-AF65-F5344CB8AC3E}">
        <p14:creationId xmlns:p14="http://schemas.microsoft.com/office/powerpoint/2010/main" val="2748685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Alleles are represented as 1s and 2s per the convention in MBER-Bio.</a:t>
            </a:r>
          </a:p>
          <a:p>
            <a:endParaRPr lang="en-US" baseline="0" dirty="0" smtClean="0"/>
          </a:p>
          <a:p>
            <a:r>
              <a:rPr lang="en-US" baseline="0" dirty="0" smtClean="0"/>
              <a:t>SOURCES:</a:t>
            </a:r>
          </a:p>
          <a:p>
            <a:r>
              <a:rPr lang="en-US" baseline="0" dirty="0" smtClean="0"/>
              <a:t>Image modified from, “Crowd of People”</a:t>
            </a:r>
          </a:p>
          <a:p>
            <a:r>
              <a:rPr lang="en-US" baseline="0" dirty="0" smtClean="0"/>
              <a:t>URL: https://clipartstation.com/crowd-of-people-clipart-elegant-crowd-clipart-large-crowd-pencil-and-in-color-crowd-clipart/ -OR- https://www.gograph.com/clipart/big-crowd-of-many-colors-social-peo-gg58414282.html</a:t>
            </a:r>
          </a:p>
          <a:p>
            <a:r>
              <a:rPr lang="en-US" baseline="0" dirty="0" smtClean="0"/>
              <a:t>Attribution: No attribution needed. (Posted at multiple free clipart sites.)</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13</a:t>
            </a:fld>
            <a:endParaRPr lang="en-US"/>
          </a:p>
        </p:txBody>
      </p:sp>
    </p:spTree>
    <p:extLst>
      <p:ext uri="{BB962C8B-B14F-4D97-AF65-F5344CB8AC3E}">
        <p14:creationId xmlns:p14="http://schemas.microsoft.com/office/powerpoint/2010/main" val="130724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You</a:t>
            </a:r>
            <a:r>
              <a:rPr lang="en-US" baseline="0" dirty="0" smtClean="0"/>
              <a:t> probably already defined population in the population dynamics model, but it is a good idea to review it here. Students should put the definition in a glossary, or word list now if they haven’t already done so.</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Ladybugs”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URL:</a:t>
            </a:r>
            <a:r>
              <a:rPr lang="en-US" baseline="0" dirty="0" smtClean="0"/>
              <a:t> </a:t>
            </a:r>
            <a:r>
              <a:rPr lang="en-US" dirty="0" smtClean="0"/>
              <a:t>https</a:t>
            </a:r>
            <a:r>
              <a:rPr lang="en-US" dirty="0"/>
              <a:t>://</a:t>
            </a:r>
            <a:r>
              <a:rPr lang="en-US" dirty="0" smtClean="0"/>
              <a:t>www.flickr.com/photos/jurvetson/3097134746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Attribution: Steve </a:t>
            </a:r>
            <a:r>
              <a:rPr lang="en-US" dirty="0" err="1"/>
              <a:t>Jurvetson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Image,</a:t>
            </a:r>
            <a:r>
              <a:rPr lang="en-US" b="0" baseline="0" dirty="0" smtClean="0"/>
              <a:t> “</a:t>
            </a:r>
            <a:r>
              <a:rPr lang="en-US" b="0" dirty="0" smtClean="0"/>
              <a:t>Mating </a:t>
            </a:r>
            <a:r>
              <a:rPr lang="en-US" b="0" dirty="0"/>
              <a:t>ball of garter </a:t>
            </a:r>
            <a:r>
              <a:rPr lang="en-US" b="0" dirty="0" smtClean="0"/>
              <a:t>snakes”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URL:</a:t>
            </a:r>
            <a:r>
              <a:rPr lang="en-US" b="0" baseline="0" dirty="0" smtClean="0"/>
              <a:t> </a:t>
            </a:r>
            <a:r>
              <a:rPr lang="en-US" b="0" dirty="0" smtClean="0"/>
              <a:t>https</a:t>
            </a:r>
            <a:r>
              <a:rPr lang="en-US" b="0" dirty="0"/>
              <a:t>://</a:t>
            </a:r>
            <a:r>
              <a:rPr lang="en-US" b="0" dirty="0" smtClean="0"/>
              <a:t>commons.wikimedia.org/wiki/File:Mating_ball_of_garter_snakes.jpg</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 Oregon State University [CC BY-SA 2.0 (https://creativecommons.org/licenses/by-sa/2.0)]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Image,</a:t>
            </a:r>
            <a:r>
              <a:rPr lang="en-US" b="0" baseline="0" dirty="0" smtClean="0"/>
              <a:t> “</a:t>
            </a:r>
            <a:r>
              <a:rPr lang="en-US" b="0" dirty="0" smtClean="0"/>
              <a:t>Human crowd”</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URL: https</a:t>
            </a:r>
            <a:r>
              <a:rPr lang="en-US" b="0" dirty="0"/>
              <a:t>://</a:t>
            </a:r>
            <a:r>
              <a:rPr lang="en-US" b="0" dirty="0" smtClean="0"/>
              <a:t>www.flickr.com/photos/scott-s_photos/12712204375</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 Scott </a:t>
            </a:r>
            <a:r>
              <a:rPr lang="en-US" b="0" dirty="0" err="1"/>
              <a:t>Cresswell</a:t>
            </a:r>
            <a:endParaRPr lang="en-US" b="0" dirty="0"/>
          </a:p>
          <a:p>
            <a:endParaRPr lang="en-US" dirty="0"/>
          </a:p>
          <a:p>
            <a:r>
              <a:rPr lang="en-US" dirty="0" smtClean="0"/>
              <a:t>Image,</a:t>
            </a:r>
            <a:r>
              <a:rPr lang="en-US" baseline="0" dirty="0" smtClean="0"/>
              <a:t> “</a:t>
            </a:r>
            <a:r>
              <a:rPr lang="en-US" dirty="0" smtClean="0"/>
              <a:t>Geese”</a:t>
            </a:r>
            <a:endParaRPr lang="en-US" dirty="0"/>
          </a:p>
          <a:p>
            <a:r>
              <a:rPr lang="en-US" dirty="0" smtClean="0"/>
              <a:t>URL:</a:t>
            </a:r>
            <a:r>
              <a:rPr lang="en-US" baseline="0" dirty="0" smtClean="0"/>
              <a:t> </a:t>
            </a:r>
            <a:r>
              <a:rPr lang="en-US" dirty="0" smtClean="0"/>
              <a:t>https://pxhere.com/en/photo/1173938</a:t>
            </a:r>
            <a:endParaRPr lang="en-US" dirty="0"/>
          </a:p>
          <a:p>
            <a:r>
              <a:rPr lang="en-US" dirty="0"/>
              <a:t>Attribution: Public domain,. No attribution required.</a:t>
            </a:r>
          </a:p>
          <a:p>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14</a:t>
            </a:fld>
            <a:endParaRPr lang="en-US"/>
          </a:p>
        </p:txBody>
      </p:sp>
    </p:spTree>
    <p:extLst>
      <p:ext uri="{BB962C8B-B14F-4D97-AF65-F5344CB8AC3E}">
        <p14:creationId xmlns:p14="http://schemas.microsoft.com/office/powerpoint/2010/main" val="1053241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NOTES:</a:t>
            </a:r>
          </a:p>
          <a:p>
            <a:r>
              <a:rPr lang="en-US" dirty="0"/>
              <a:t>There is some controversy regarding whether or not dimples are actually </a:t>
            </a:r>
            <a:r>
              <a:rPr lang="en-US" dirty="0" smtClean="0"/>
              <a:t>genetic,</a:t>
            </a:r>
            <a:r>
              <a:rPr lang="en-US" baseline="0" dirty="0" smtClean="0"/>
              <a:t> but here we’re just keeping it simple. No need to discuss further unless you have a commitment to do so. The point here is to explore some traits that we can score easily in class and that students will have fun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baseline="0" dirty="0" smtClean="0"/>
          </a:p>
          <a:p>
            <a:r>
              <a:rPr lang="en-US" baseline="0" dirty="0" smtClean="0"/>
              <a:t>If you are interested in the controversy about the genetic basis of dimples, read </a:t>
            </a:r>
            <a:r>
              <a:rPr lang="en-US" baseline="0" dirty="0"/>
              <a:t>the wiki article and glance at the references, or simple report to your students some of the following information taken directly from the Wikipedia article</a:t>
            </a:r>
            <a:r>
              <a:rPr lang="en-US" baseline="0" dirty="0" smtClean="0"/>
              <a:t>.</a:t>
            </a:r>
          </a:p>
          <a:p>
            <a:endParaRPr lang="en-US" baseline="0" dirty="0"/>
          </a:p>
          <a:p>
            <a:r>
              <a:rPr lang="en-US" baseline="0" dirty="0" smtClean="0"/>
              <a:t>“</a:t>
            </a:r>
            <a:r>
              <a:rPr lang="en-US" dirty="0"/>
              <a:t>Dimples may be caused by variations in the structure of the facial muscle known as zygomaticus major. Specifically, the presence of a double or bifid zygomaticus major muscle may explain the formation of cheek dimples.</a:t>
            </a:r>
            <a:r>
              <a:rPr lang="en-US" baseline="0" dirty="0"/>
              <a:t> </a:t>
            </a:r>
            <a:r>
              <a:rPr lang="en-US" dirty="0"/>
              <a:t>This bifid variation of the muscle originates as a single structure from the zygomatic bone. As it travels anteriorly, it then divides with a superior bundle that inserts in the typical position above the corner of the mouth. An inferior bundle inserts below the corner of the mouth.”</a:t>
            </a:r>
            <a:endParaRPr lang="en-US" baseline="0" dirty="0"/>
          </a:p>
          <a:p>
            <a:endParaRPr lang="en-US" baseline="0" dirty="0"/>
          </a:p>
          <a:p>
            <a:r>
              <a:rPr lang="en-US" baseline="0" dirty="0"/>
              <a:t>“</a:t>
            </a:r>
            <a:r>
              <a:rPr lang="en-US" dirty="0"/>
              <a:t>Dimples may appear and disappear over an extended period. Professor [John ] McDonald [of</a:t>
            </a:r>
            <a:r>
              <a:rPr lang="en-US" baseline="0" dirty="0"/>
              <a:t> the University of Delaware]</a:t>
            </a:r>
            <a:r>
              <a:rPr lang="en-US" dirty="0"/>
              <a:t>, citing limited research, concludes dimples have been mislabeled as genetically inherited and as a dominant trait.</a:t>
            </a:r>
            <a:r>
              <a:rPr lang="en-US" baseline="0" dirty="0"/>
              <a:t> </a:t>
            </a:r>
            <a:r>
              <a:rPr lang="en-US" dirty="0"/>
              <a:t>However, the University of Utah considers dimples an ‘irregular’ dominant trait that is probably controlled mostly by one gene but is influenced by other genes.”</a:t>
            </a:r>
            <a:r>
              <a:rPr lang="en-US" baseline="0" dirty="0"/>
              <a:t> (See Prof McDonald’s website, </a:t>
            </a:r>
            <a:r>
              <a:rPr lang="en-US" dirty="0"/>
              <a:t>http://udel.edu/~mcdonald/mythdimples.html)</a:t>
            </a:r>
          </a:p>
          <a:p>
            <a:endParaRPr lang="en-US" dirty="0"/>
          </a:p>
          <a:p>
            <a:r>
              <a:rPr lang="en-US" dirty="0" smtClean="0"/>
              <a:t>SOURCES</a:t>
            </a:r>
            <a:r>
              <a:rPr lang="en-US" dirty="0"/>
              <a:t>:</a:t>
            </a:r>
          </a:p>
          <a:p>
            <a:r>
              <a:rPr lang="en-US" dirty="0"/>
              <a:t>https://en.wikipedia.org/wiki/Dimple</a:t>
            </a:r>
          </a:p>
          <a:p>
            <a:endParaRPr lang="en-US" dirty="0"/>
          </a:p>
          <a:p>
            <a:r>
              <a:rPr lang="en-US" dirty="0" smtClean="0"/>
              <a:t>Image, “</a:t>
            </a:r>
            <a:r>
              <a:rPr lang="en-US" dirty="0" smtClean="0">
                <a:effectLst/>
              </a:rPr>
              <a:t>black </a:t>
            </a:r>
            <a:r>
              <a:rPr lang="en-US" dirty="0">
                <a:effectLst/>
              </a:rPr>
              <a:t>actors who died | Derek Luke Young African-American Actors”</a:t>
            </a:r>
          </a:p>
          <a:p>
            <a:r>
              <a:rPr lang="en-US" dirty="0">
                <a:effectLst/>
              </a:rPr>
              <a:t>URL: https://www.pinterest.com/explore/african-american-studies/</a:t>
            </a:r>
          </a:p>
          <a:p>
            <a:r>
              <a:rPr lang="en-US" dirty="0">
                <a:effectLst/>
              </a:rPr>
              <a:t>Attribution: Unknown Attribution (reposted many times</a:t>
            </a:r>
            <a:r>
              <a:rPr lang="en-US" baseline="0" dirty="0">
                <a:effectLst/>
              </a:rPr>
              <a:t> on the internet)</a:t>
            </a:r>
            <a:endParaRPr lang="en-US" dirty="0">
              <a:effectLst/>
            </a:endParaRPr>
          </a:p>
          <a:p>
            <a:endParaRPr lang="en-US" dirty="0"/>
          </a:p>
          <a:p>
            <a:r>
              <a:rPr lang="en-US" baseline="0" dirty="0" smtClean="0"/>
              <a:t>Image, “Young </a:t>
            </a:r>
            <a:r>
              <a:rPr lang="en-US" baseline="0" dirty="0"/>
              <a:t>Attractive Female Girl Smile Teen Teenager”</a:t>
            </a:r>
          </a:p>
          <a:p>
            <a:r>
              <a:rPr lang="en-US" baseline="0" dirty="0"/>
              <a:t>URL: http://maxpixel.freegreatpicture.com/Young-Attractive-Female-Girl-Smile-Teen-Teenager-2020248</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The pictures on Max Pixel be freely distributed with a Creative Commons Zero - CC0.</a:t>
            </a:r>
          </a:p>
          <a:p>
            <a:endParaRPr lang="en-US" dirty="0"/>
          </a:p>
          <a:p>
            <a:r>
              <a:rPr lang="en-US" dirty="0" smtClean="0"/>
              <a:t>Image, “An </a:t>
            </a:r>
            <a:r>
              <a:rPr lang="en-US" dirty="0"/>
              <a:t>image of a young man with dimples”</a:t>
            </a:r>
          </a:p>
          <a:p>
            <a:r>
              <a:rPr lang="en-US" dirty="0"/>
              <a:t>URL: https://upload.wikimedia.org/wikipedia/commons/8/83/Young_man_with_dimples.jpg</a:t>
            </a:r>
          </a:p>
          <a:p>
            <a:r>
              <a:rPr lang="en-US" dirty="0"/>
              <a:t>Attribution: By Jack Hills (Jack Hills' personal </a:t>
            </a:r>
            <a:r>
              <a:rPr lang="en-US" dirty="0" err="1"/>
              <a:t>facebook</a:t>
            </a:r>
            <a:r>
              <a:rPr lang="en-US" dirty="0"/>
              <a:t> account) [Public domain], via Wikimedia Commons</a:t>
            </a:r>
          </a:p>
          <a:p>
            <a:endParaRPr lang="en-US" baseline="0" dirty="0"/>
          </a:p>
          <a:p>
            <a:r>
              <a:rPr lang="en-US" baseline="0" dirty="0" smtClean="0"/>
              <a:t>Image, “</a:t>
            </a:r>
            <a:r>
              <a:rPr lang="en-US" dirty="0" smtClean="0"/>
              <a:t>A </a:t>
            </a:r>
            <a:r>
              <a:rPr lang="en-US" dirty="0"/>
              <a:t>photograph of a </a:t>
            </a:r>
            <a:r>
              <a:rPr lang="en-US" dirty="0" err="1"/>
              <a:t>a</a:t>
            </a:r>
            <a:r>
              <a:rPr lang="en-US" dirty="0"/>
              <a:t> young woman displaying three common genetically inherited traits; </a:t>
            </a:r>
            <a:r>
              <a:rPr lang="en-US" dirty="0" err="1"/>
              <a:t>en:dimples</a:t>
            </a:r>
            <a:r>
              <a:rPr lang="en-US" dirty="0"/>
              <a:t>, </a:t>
            </a:r>
            <a:r>
              <a:rPr lang="en-US" dirty="0" err="1"/>
              <a:t>en:epicanthic</a:t>
            </a:r>
            <a:r>
              <a:rPr lang="en-US" dirty="0"/>
              <a:t> folds and </a:t>
            </a:r>
            <a:r>
              <a:rPr lang="en-US" dirty="0" err="1"/>
              <a:t>en:strabismus</a:t>
            </a:r>
            <a:r>
              <a:rPr lang="en-US" dirty="0"/>
              <a:t>.”</a:t>
            </a:r>
            <a:endParaRPr lang="en-US" baseline="0" dirty="0"/>
          </a:p>
          <a:p>
            <a:r>
              <a:rPr lang="en-US" baseline="0" dirty="0"/>
              <a:t>URL: https://upload.wikimedia.org/wikipedia/commons/e/e5/Young_woman_with_dimples.JPG</a:t>
            </a:r>
          </a:p>
          <a:p>
            <a:r>
              <a:rPr lang="en-US" dirty="0"/>
              <a:t>Attribution: By I'm so bored at the English language Wikimedia [GFDL (http://www.gnu.org/copyleft/fdl.html) or CC-BY-SA-3.0 (http://creativecommons.org/licenses/by-sa/3.0/)], via Wikipedia Commons</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a:p>
        </p:txBody>
      </p:sp>
    </p:spTree>
    <p:extLst>
      <p:ext uri="{BB962C8B-B14F-4D97-AF65-F5344CB8AC3E}">
        <p14:creationId xmlns:p14="http://schemas.microsoft.com/office/powerpoint/2010/main" val="376094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r>
              <a:rPr lang="en-US" dirty="0"/>
              <a:t>:</a:t>
            </a:r>
          </a:p>
          <a:p>
            <a:r>
              <a:rPr lang="en-US" dirty="0" smtClean="0"/>
              <a:t>Image, </a:t>
            </a:r>
            <a:r>
              <a:rPr lang="en-US" dirty="0"/>
              <a:t>“Henry </a:t>
            </a:r>
            <a:r>
              <a:rPr lang="en-US" dirty="0" err="1"/>
              <a:t>Cavill</a:t>
            </a:r>
            <a:r>
              <a:rPr lang="en-US" baseline="0" dirty="0"/>
              <a:t> </a:t>
            </a:r>
            <a:r>
              <a:rPr lang="en-US" dirty="0"/>
              <a:t>at the 2015 San Diego Comic Con International in San Diego, California.”</a:t>
            </a:r>
          </a:p>
          <a:p>
            <a:r>
              <a:rPr lang="en-US" dirty="0"/>
              <a:t>URL: https://commons.wikimedia.org/wiki/File:Henry_Cavill_by_Gage_Skidmore.jpg</a:t>
            </a:r>
          </a:p>
          <a:p>
            <a:r>
              <a:rPr lang="en-US" dirty="0"/>
              <a:t>Attribution: By Gage Skidmore [CC BY-SA 3.0 (http://creativecommons.org/licenses/by-sa/3.0)], via Wikimedia Commons</a:t>
            </a:r>
          </a:p>
          <a:p>
            <a:endParaRPr lang="en-US" dirty="0"/>
          </a:p>
          <a:p>
            <a:r>
              <a:rPr lang="en-US" dirty="0" smtClean="0"/>
              <a:t>Image, “Ben</a:t>
            </a:r>
            <a:r>
              <a:rPr lang="en-US" baseline="0" dirty="0" smtClean="0"/>
              <a:t> </a:t>
            </a:r>
            <a:r>
              <a:rPr lang="en-US" baseline="0" dirty="0"/>
              <a:t>Affleck, </a:t>
            </a:r>
            <a:r>
              <a:rPr lang="en-US" i="1" baseline="0" dirty="0"/>
              <a:t>Argo</a:t>
            </a:r>
            <a:r>
              <a:rPr lang="en-US" baseline="0" dirty="0"/>
              <a:t> premier in Paris.”</a:t>
            </a:r>
          </a:p>
          <a:p>
            <a:r>
              <a:rPr lang="en-US" baseline="0" dirty="0"/>
              <a:t>URL: https://upload.wikimedia.org/wikipedia/commons/c/ca/Argo_%282012_film%29_premiere_in_Paris_Ben_Affleck_%288092908452%29.jpg</a:t>
            </a:r>
          </a:p>
          <a:p>
            <a:r>
              <a:rPr lang="en-US" dirty="0"/>
              <a:t>Attribution: By </a:t>
            </a:r>
            <a:r>
              <a:rPr lang="en-US" dirty="0" err="1"/>
              <a:t>Elen</a:t>
            </a:r>
            <a:r>
              <a:rPr lang="en-US" dirty="0"/>
              <a:t> </a:t>
            </a:r>
            <a:r>
              <a:rPr lang="en-US" dirty="0" err="1"/>
              <a:t>Nivrae</a:t>
            </a:r>
            <a:r>
              <a:rPr lang="en-US" dirty="0"/>
              <a:t> from Paris, France (Ben Affleck) [CC BY 2.0 (http://creativecommons.org/licenses/by/2.0)], via Wikimedia Commons</a:t>
            </a:r>
          </a:p>
          <a:p>
            <a:endParaRPr lang="en-US" dirty="0" smtClean="0"/>
          </a:p>
          <a:p>
            <a:r>
              <a:rPr lang="en-US" dirty="0" smtClean="0"/>
              <a:t>Image, “Adele </a:t>
            </a:r>
            <a:r>
              <a:rPr lang="en-US" dirty="0"/>
              <a:t>Live 2016, Glasgow SSE Hydro, on 26 March 2016.”</a:t>
            </a:r>
          </a:p>
          <a:p>
            <a:r>
              <a:rPr lang="en-US" dirty="0"/>
              <a:t>URL: https://upload.wikimedia.org/wikipedia/commons/7/7c/Adele_2016.jpg</a:t>
            </a:r>
          </a:p>
          <a:p>
            <a:r>
              <a:rPr lang="en-US" dirty="0"/>
              <a:t>Attribution: By Marc E. (Adele 3) [CC BY 2.0 (http://creativecommons.org/licenses/by/2.0)], via Wikimedia Commons</a:t>
            </a:r>
          </a:p>
          <a:p>
            <a:endParaRPr lang="it-IT"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a:t>
            </a:fld>
            <a:endParaRPr lang="en-US"/>
          </a:p>
        </p:txBody>
      </p:sp>
    </p:spTree>
    <p:extLst>
      <p:ext uri="{BB962C8B-B14F-4D97-AF65-F5344CB8AC3E}">
        <p14:creationId xmlns:p14="http://schemas.microsoft.com/office/powerpoint/2010/main" val="3287033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endParaRPr lang="en-US" dirty="0"/>
          </a:p>
          <a:p>
            <a:r>
              <a:rPr lang="en-US" baseline="0" dirty="0" smtClean="0"/>
              <a:t>Image, “</a:t>
            </a:r>
            <a:r>
              <a:rPr lang="en-US" dirty="0" smtClean="0"/>
              <a:t>Leonardo </a:t>
            </a:r>
            <a:r>
              <a:rPr lang="en-US" dirty="0"/>
              <a:t>DiCaprio at the Leicester Square premiere of </a:t>
            </a:r>
            <a:r>
              <a:rPr lang="en-US" i="1" dirty="0"/>
              <a:t>The Wolf of Wall Street</a:t>
            </a:r>
            <a:r>
              <a:rPr lang="en-US" dirty="0"/>
              <a:t>, January 9, 2014”</a:t>
            </a:r>
            <a:endParaRPr lang="en-US" baseline="0" dirty="0"/>
          </a:p>
          <a:p>
            <a:r>
              <a:rPr lang="en-US" dirty="0"/>
              <a:t>URL: https://de.wikipedia.org/wiki/Datei:Leonardo_DiCaprio_2014.jpg</a:t>
            </a:r>
          </a:p>
          <a:p>
            <a:r>
              <a:rPr lang="en-US" dirty="0"/>
              <a:t>Attribution: By Christopher William </a:t>
            </a:r>
            <a:r>
              <a:rPr lang="en-US" dirty="0" err="1"/>
              <a:t>Adach</a:t>
            </a:r>
            <a:r>
              <a:rPr lang="en-US" baseline="0" dirty="0"/>
              <a:t> </a:t>
            </a:r>
            <a:r>
              <a:rPr lang="en-US" dirty="0"/>
              <a:t>from London, UK</a:t>
            </a:r>
          </a:p>
          <a:p>
            <a:endParaRPr lang="en-US" dirty="0"/>
          </a:p>
          <a:p>
            <a:r>
              <a:rPr lang="en-US" dirty="0" smtClean="0"/>
              <a:t>Image, “Cropped </a:t>
            </a:r>
            <a:r>
              <a:rPr lang="en-US" dirty="0"/>
              <a:t>screenshot of Marilyn Monroe from the trailer for the film </a:t>
            </a:r>
            <a:r>
              <a:rPr lang="en-US" i="1" dirty="0"/>
              <a:t>Gentlemen Prefer Blondes”</a:t>
            </a:r>
          </a:p>
          <a:p>
            <a:r>
              <a:rPr lang="en-US" i="0" dirty="0"/>
              <a:t>URL: https://upload.wikimedia.org/wikipedia/commons/2/28/Marilyn_Monroe_in_Gentlemen_Prefer_Blondes_trailer.jpg</a:t>
            </a:r>
          </a:p>
          <a:p>
            <a:r>
              <a:rPr lang="en-US" i="0" dirty="0"/>
              <a:t>By Self made screen capture from a public domain film trailer  </a:t>
            </a:r>
            <a:r>
              <a:rPr lang="en-US" i="0" dirty="0" err="1"/>
              <a:t>Licencing</a:t>
            </a:r>
            <a:r>
              <a:rPr lang="en-US" i="0" dirty="0"/>
              <a:t> information : http://www.creativeclearance.com/guidelines.html#D2 Trailer can be viewed here; there's no copyright notice. (Gentlemen Prefer Blondes trailer) [Public domain], via Wikimedia Commons</a:t>
            </a:r>
          </a:p>
          <a:p>
            <a:endParaRPr lang="en-US" dirty="0"/>
          </a:p>
          <a:p>
            <a:r>
              <a:rPr lang="en-US" baseline="0" dirty="0" smtClean="0"/>
              <a:t>Image, “</a:t>
            </a:r>
            <a:r>
              <a:rPr lang="en-US" dirty="0" smtClean="0"/>
              <a:t>Official </a:t>
            </a:r>
            <a:r>
              <a:rPr lang="en-US" dirty="0"/>
              <a:t>113th Congressional portrait of Republican United States Representative, Paul Ryan, of Wisconsin's 1st congressional district.”</a:t>
            </a:r>
          </a:p>
          <a:p>
            <a:r>
              <a:rPr lang="en-US" dirty="0"/>
              <a:t>URL: https://upload.wikimedia.org/wikipedia/commons/e/e2/Paul_Ryan--113th_Congress--.png</a:t>
            </a:r>
          </a:p>
          <a:p>
            <a:r>
              <a:rPr lang="en-US" dirty="0"/>
              <a:t>Attribution: By United States House of Representatives [Public domain], via Wikimedia Commons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18</a:t>
            </a:fld>
            <a:endParaRPr lang="en-US"/>
          </a:p>
        </p:txBody>
      </p:sp>
    </p:spTree>
    <p:extLst>
      <p:ext uri="{BB962C8B-B14F-4D97-AF65-F5344CB8AC3E}">
        <p14:creationId xmlns:p14="http://schemas.microsoft.com/office/powerpoint/2010/main" val="2531624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 “</a:t>
            </a:r>
            <a:r>
              <a:rPr lang="en-US" b="0" dirty="0" smtClean="0"/>
              <a:t>Tattooed </a:t>
            </a:r>
            <a:r>
              <a:rPr lang="en-US" b="0" dirty="0"/>
              <a:t>Attached </a:t>
            </a:r>
            <a:r>
              <a:rPr lang="en-US" b="0" dirty="0" smtClean="0"/>
              <a:t>Earlobe”</a:t>
            </a:r>
            <a:endParaRPr lang="en-US" dirty="0"/>
          </a:p>
          <a:p>
            <a:r>
              <a:rPr lang="en-US" dirty="0"/>
              <a:t>URL: https://commons.wikimedia.org/wiki/File:TattooedAttachedEarlobe.png</a:t>
            </a:r>
          </a:p>
          <a:p>
            <a:r>
              <a:rPr lang="en-US" dirty="0"/>
              <a:t>Attribution: </a:t>
            </a:r>
            <a:r>
              <a:rPr lang="en-US" dirty="0" err="1"/>
              <a:t>Aine</a:t>
            </a:r>
            <a:r>
              <a:rPr lang="en-US" dirty="0"/>
              <a:t> from Madison, WI, USA [CC BY-SA 2.0 (https://creativecommons.org/licenses/by-sa/2.0)]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a:t>
            </a:r>
            <a:r>
              <a:rPr lang="en-US" b="0" dirty="0" err="1" smtClean="0"/>
              <a:t>Earcov</a:t>
            </a:r>
            <a:r>
              <a:rPr lang="en-US" b="0" dirty="0" smtClean="0"/>
              <a:t> </a:t>
            </a:r>
            <a:r>
              <a:rPr lang="en-US" b="0" dirty="0"/>
              <a:t>(unattached earlobe</a:t>
            </a:r>
            <a:r>
              <a:rPr lang="en-US" b="0" dirty="0" smtClean="0"/>
              <a: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URL: https://commons.wikimedia.org/wiki/File:Earcov.JPG#filelinks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 No attribution available</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19</a:t>
            </a:fld>
            <a:endParaRPr lang="en-US"/>
          </a:p>
        </p:txBody>
      </p:sp>
    </p:spTree>
    <p:extLst>
      <p:ext uri="{BB962C8B-B14F-4D97-AF65-F5344CB8AC3E}">
        <p14:creationId xmlns:p14="http://schemas.microsoft.com/office/powerpoint/2010/main" val="247355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endParaRPr lang="en-US" dirty="0"/>
          </a:p>
          <a:p>
            <a:r>
              <a:rPr lang="en-US" dirty="0" smtClean="0"/>
              <a:t>Image, </a:t>
            </a:r>
            <a:r>
              <a:rPr lang="en-US" dirty="0"/>
              <a:t>“Child rolled tongue”</a:t>
            </a:r>
          </a:p>
          <a:p>
            <a:r>
              <a:rPr lang="en-US" dirty="0"/>
              <a:t>URL: https://commons.wikimedia.org/wiki/File:Rolled_tongue_flikr.jpg</a:t>
            </a:r>
          </a:p>
          <a:p>
            <a:r>
              <a:rPr lang="en-US" dirty="0"/>
              <a:t>Attribution: By Gideon Tsang from Austin, USA (rolled tongue) [CC BY-SA 2.0 (http://creativecommons.org/licenses/by-sa/2.0)], via Wikimedia Commons</a:t>
            </a:r>
          </a:p>
        </p:txBody>
      </p:sp>
      <p:sp>
        <p:nvSpPr>
          <p:cNvPr id="4" name="Slide Number Placeholder 3"/>
          <p:cNvSpPr>
            <a:spLocks noGrp="1"/>
          </p:cNvSpPr>
          <p:nvPr>
            <p:ph type="sldNum" sz="quarter" idx="10"/>
          </p:nvPr>
        </p:nvSpPr>
        <p:spPr/>
        <p:txBody>
          <a:bodyPr/>
          <a:lstStyle/>
          <a:p>
            <a:fld id="{D8C963D6-A539-E940-9C15-C13F565BC522}" type="slidenum">
              <a:rPr lang="en-US" smtClean="0"/>
              <a:pPr/>
              <a:t>20</a:t>
            </a:fld>
            <a:endParaRPr lang="en-US"/>
          </a:p>
        </p:txBody>
      </p:sp>
    </p:spTree>
    <p:extLst>
      <p:ext uri="{BB962C8B-B14F-4D97-AF65-F5344CB8AC3E}">
        <p14:creationId xmlns:p14="http://schemas.microsoft.com/office/powerpoint/2010/main" val="3606917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a:t>
            </a:fld>
            <a:endParaRPr lang="en-US"/>
          </a:p>
        </p:txBody>
      </p:sp>
    </p:spTree>
    <p:extLst>
      <p:ext uri="{BB962C8B-B14F-4D97-AF65-F5344CB8AC3E}">
        <p14:creationId xmlns:p14="http://schemas.microsoft.com/office/powerpoint/2010/main" val="475400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endParaRPr lang="en-US" dirty="0"/>
          </a:p>
          <a:p>
            <a:r>
              <a:rPr lang="en-US" baseline="0" dirty="0" smtClean="0"/>
              <a:t>Image, “</a:t>
            </a:r>
            <a:r>
              <a:rPr lang="en-US" dirty="0"/>
              <a:t>Freckles”</a:t>
            </a:r>
          </a:p>
          <a:p>
            <a:r>
              <a:rPr lang="en-US" dirty="0"/>
              <a:t>URL: https://upload.wikimedia.org/wikipedia/commons/e/ea/Vesnuschki.jpg</a:t>
            </a:r>
          </a:p>
          <a:p>
            <a:r>
              <a:rPr lang="en-US" dirty="0"/>
              <a:t>Attribution: By </a:t>
            </a:r>
            <a:r>
              <a:rPr lang="en-US" dirty="0" err="1"/>
              <a:t>Loyna</a:t>
            </a:r>
            <a:r>
              <a:rPr lang="en-US" dirty="0"/>
              <a:t> (Self-photographed) [CC BY-SA 2.5 (http://creativecommons.org/licenses/by-sa/2.5)], via Wikimedia Commons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File name:  “Beautiful Child Model Portrait Female Girl Young”</a:t>
            </a:r>
          </a:p>
          <a:p>
            <a:r>
              <a:rPr lang="en-US" dirty="0"/>
              <a:t>URL: http://maxpixel.freegreatpicture.com/Beautiful-Child-Model-Portrait-Female-Girl-Young-1871104</a:t>
            </a:r>
          </a:p>
          <a:p>
            <a:r>
              <a:rPr lang="en-US" dirty="0"/>
              <a:t>Attribution: No attribution. The pictures on Max Pixel be freely distributed with a Creative Commons Zero - CC0.</a:t>
            </a:r>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21</a:t>
            </a:fld>
            <a:endParaRPr lang="en-US"/>
          </a:p>
        </p:txBody>
      </p:sp>
    </p:spTree>
    <p:extLst>
      <p:ext uri="{BB962C8B-B14F-4D97-AF65-F5344CB8AC3E}">
        <p14:creationId xmlns:p14="http://schemas.microsoft.com/office/powerpoint/2010/main" val="3610218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In </a:t>
            </a:r>
            <a:r>
              <a:rPr lang="en-US" baseline="0" dirty="0"/>
              <a:t>looking at the </a:t>
            </a:r>
            <a:r>
              <a:rPr lang="en-US" baseline="0" dirty="0" err="1"/>
              <a:t>weebly</a:t>
            </a:r>
            <a:r>
              <a:rPr lang="en-US" baseline="0" dirty="0"/>
              <a:t> webpage (</a:t>
            </a:r>
            <a:r>
              <a:rPr lang="en-US" dirty="0"/>
              <a:t>http://humangeneticsmyths.weebly.com/hitchikers-thumb.html)</a:t>
            </a:r>
            <a:r>
              <a:rPr lang="en-US" baseline="0" dirty="0"/>
              <a:t>, you’ll see actual data </a:t>
            </a: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from scientific publications that provide support both for and against a simple one-gene model. It seems likely, however, that there are multiple genes at work here and also that the trait is at least partially heritable.</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a:p>
          <a:p>
            <a:r>
              <a:rPr lang="en-US" dirty="0"/>
              <a:t>SOURCES</a:t>
            </a:r>
            <a:r>
              <a:rPr lang="en-US" dirty="0" smtClean="0"/>
              <a:t>:</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Image, </a:t>
            </a:r>
            <a:r>
              <a:rPr lang="en-US" baseline="0" dirty="0"/>
              <a:t>“straight thumb” and “hitchhiker thumb” </a:t>
            </a: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URL: found </a:t>
            </a:r>
            <a:r>
              <a:rPr lang="en-US" baseline="0" dirty="0"/>
              <a:t>posted at </a:t>
            </a:r>
            <a:r>
              <a:rPr lang="en-US" dirty="0"/>
              <a:t>http://humangeneticsmyths.weebly.com/hitchikers-thumb.html.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a:t>
            </a:r>
            <a:r>
              <a:rPr lang="en-US" baseline="0" dirty="0"/>
              <a:t> attribution available.</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22</a:t>
            </a:fld>
            <a:endParaRPr lang="en-US"/>
          </a:p>
        </p:txBody>
      </p:sp>
    </p:spTree>
    <p:extLst>
      <p:ext uri="{BB962C8B-B14F-4D97-AF65-F5344CB8AC3E}">
        <p14:creationId xmlns:p14="http://schemas.microsoft.com/office/powerpoint/2010/main" val="2585058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r>
              <a:rPr lang="en-US" dirty="0" smtClean="0"/>
              <a:t>Called </a:t>
            </a:r>
            <a:r>
              <a:rPr lang="en-US" dirty="0" err="1"/>
              <a:t>c</a:t>
            </a:r>
            <a:r>
              <a:rPr lang="en-US" baseline="0" dirty="0" err="1"/>
              <a:t>linodactyly</a:t>
            </a:r>
            <a:r>
              <a:rPr lang="en-US" baseline="0" dirty="0"/>
              <a:t>. Thought to be linked to royalty initially as severe cases are rare. Here shown in a fairly prominent manner. Described as an autosomal dominant trait with incomplete penetrance (meaning it doesn’t always show up when it should). There will be some variation in your classroom</a:t>
            </a:r>
            <a:r>
              <a:rPr lang="en-US" baseline="0" dirty="0" smtClean="0"/>
              <a:t>.</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baseline="0" dirty="0"/>
          </a:p>
          <a:p>
            <a:endParaRPr lang="en-US" dirty="0"/>
          </a:p>
          <a:p>
            <a:r>
              <a:rPr lang="en-US" dirty="0"/>
              <a:t>SOURCES</a:t>
            </a:r>
            <a:r>
              <a:rPr lang="en-US" dirty="0" smtClean="0"/>
              <a:t>:</a:t>
            </a:r>
            <a:endParaRPr lang="en-US" dirty="0"/>
          </a:p>
          <a:p>
            <a:r>
              <a:rPr lang="en-US" dirty="0" smtClean="0"/>
              <a:t>Image, </a:t>
            </a:r>
            <a:r>
              <a:rPr lang="en-US" dirty="0"/>
              <a:t>“Photo of my hand, with prominent clinodactyly issue. FYI - both hands have the same curvature.”</a:t>
            </a:r>
          </a:p>
          <a:p>
            <a:r>
              <a:rPr lang="en-US" dirty="0"/>
              <a:t>URL: https://upload.wikimedia.org/wikipedia/commons/3/3f/Sampleclinodactyly.jpg</a:t>
            </a:r>
          </a:p>
          <a:p>
            <a:r>
              <a:rPr lang="en-US" dirty="0"/>
              <a:t>Attribution: By </a:t>
            </a:r>
            <a:r>
              <a:rPr lang="en-US" dirty="0" err="1"/>
              <a:t>Brianlewton</a:t>
            </a:r>
            <a:r>
              <a:rPr lang="en-US" dirty="0"/>
              <a:t> at English Wikipedia (Transferred from </a:t>
            </a:r>
            <a:r>
              <a:rPr lang="en-US" dirty="0" err="1"/>
              <a:t>en.wikipedia</a:t>
            </a:r>
            <a:r>
              <a:rPr lang="en-US" dirty="0"/>
              <a:t> to Commons.) [Public domain], via Wikimedia Commons</a:t>
            </a:r>
          </a:p>
          <a:p>
            <a:endParaRPr lang="en-US" dirty="0"/>
          </a:p>
          <a:p>
            <a:r>
              <a:rPr lang="en-US" dirty="0"/>
              <a:t>File name: Straight pinkie via </a:t>
            </a:r>
            <a:r>
              <a:rPr lang="en-US" dirty="0" err="1"/>
              <a:t>Pixabay</a:t>
            </a:r>
            <a:r>
              <a:rPr lang="en-US" dirty="0"/>
              <a:t>.</a:t>
            </a:r>
          </a:p>
          <a:p>
            <a:r>
              <a:rPr lang="en-US" dirty="0"/>
              <a:t>URL: https://pixabay.com/en/palm-hand-finger-bleaching-1701989/</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Images on </a:t>
            </a:r>
            <a:r>
              <a:rPr lang="en-US" dirty="0" err="1"/>
              <a:t>Pixabay</a:t>
            </a:r>
            <a:r>
              <a:rPr lang="en-US" baseline="0" dirty="0"/>
              <a:t> may</a:t>
            </a:r>
            <a:r>
              <a:rPr lang="en-US" dirty="0"/>
              <a:t> be freely distributed with a Creative Commons Zero - CC0.</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23</a:t>
            </a:fld>
            <a:endParaRPr lang="en-US"/>
          </a:p>
        </p:txBody>
      </p:sp>
    </p:spTree>
    <p:extLst>
      <p:ext uri="{BB962C8B-B14F-4D97-AF65-F5344CB8AC3E}">
        <p14:creationId xmlns:p14="http://schemas.microsoft.com/office/powerpoint/2010/main" val="1941105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To</a:t>
            </a:r>
            <a:r>
              <a:rPr lang="en-US" baseline="0" dirty="0" smtClean="0"/>
              <a:t> make the point that the way we do this as individuals is consistent, ask students to fold their hands the other way (opposite their initial folding) and ask how it feels.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a:t>
            </a:r>
          </a:p>
          <a:p>
            <a:r>
              <a:rPr lang="en-US" dirty="0" smtClean="0"/>
              <a:t>Image,</a:t>
            </a:r>
            <a:r>
              <a:rPr lang="en-US" baseline="0" dirty="0" smtClean="0"/>
              <a:t> “Unnamed”</a:t>
            </a:r>
          </a:p>
          <a:p>
            <a:r>
              <a:rPr lang="en-US" baseline="0" dirty="0" smtClean="0"/>
              <a:t>URL: &lt;e.g.&gt; https://jkortmeyerperiod6.weebly.com/blog/is-left-thumb-over-right-dominant-or-recessive</a:t>
            </a:r>
          </a:p>
          <a:p>
            <a:r>
              <a:rPr lang="en-US" baseline="0" dirty="0" smtClean="0"/>
              <a:t>Attribution: Common Usage</a:t>
            </a:r>
            <a:endParaRPr lang="en-US" dirty="0"/>
          </a:p>
        </p:txBody>
      </p:sp>
      <p:sp>
        <p:nvSpPr>
          <p:cNvPr id="4" name="Slide Number Placeholder 3"/>
          <p:cNvSpPr>
            <a:spLocks noGrp="1"/>
          </p:cNvSpPr>
          <p:nvPr>
            <p:ph type="sldNum" sz="quarter" idx="10"/>
          </p:nvPr>
        </p:nvSpPr>
        <p:spPr/>
        <p:txBody>
          <a:bodyPr/>
          <a:lstStyle/>
          <a:p>
            <a:fld id="{1AD1B45A-DA36-2C4C-86C3-B74CE294C90B}" type="slidenum">
              <a:rPr lang="en-US" smtClean="0"/>
              <a:t>24</a:t>
            </a:fld>
            <a:endParaRPr lang="en-US"/>
          </a:p>
        </p:txBody>
      </p:sp>
    </p:spTree>
    <p:extLst>
      <p:ext uri="{BB962C8B-B14F-4D97-AF65-F5344CB8AC3E}">
        <p14:creationId xmlns:p14="http://schemas.microsoft.com/office/powerpoint/2010/main" val="3119030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a:t>
            </a:r>
            <a:endParaRPr lang="en-US" dirty="0"/>
          </a:p>
          <a:p>
            <a:r>
              <a:rPr lang="en-US" dirty="0"/>
              <a:t>File name: “Trinidadian singer </a:t>
            </a:r>
            <a:r>
              <a:rPr lang="en-US" dirty="0" err="1"/>
              <a:t>Ataklan</a:t>
            </a:r>
            <a:r>
              <a:rPr lang="en-US" dirty="0"/>
              <a:t>”</a:t>
            </a:r>
          </a:p>
          <a:p>
            <a:r>
              <a:rPr lang="en-US" dirty="0"/>
              <a:t>URL: https://upload.wikimedia.org/wikipedia/commons/5/55/Ataklan_arms_folded.jpg</a:t>
            </a:r>
          </a:p>
          <a:p>
            <a:r>
              <a:rPr lang="en-US" dirty="0"/>
              <a:t>Attribution: By </a:t>
            </a:r>
            <a:r>
              <a:rPr lang="en-US" dirty="0" err="1"/>
              <a:t>Petalm</a:t>
            </a:r>
            <a:r>
              <a:rPr lang="en-US" dirty="0"/>
              <a:t> (Own work) [CC BY-SA 3.0 (http://creativecommons.org/licenses/by-sa/3.0)], via Wikimedia Commons</a:t>
            </a:r>
          </a:p>
          <a:p>
            <a:endParaRPr lang="en-US" dirty="0"/>
          </a:p>
          <a:p>
            <a:r>
              <a:rPr lang="en-US" dirty="0"/>
              <a:t>File name:  “Man Sitting Folded Arms Grumpy”</a:t>
            </a:r>
          </a:p>
          <a:p>
            <a:r>
              <a:rPr lang="en-US" dirty="0"/>
              <a:t>URL: https://pixabay.com/en/man-sitting-folded-arms-grumpy-1209137/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Images on </a:t>
            </a:r>
            <a:r>
              <a:rPr lang="en-US" dirty="0" err="1"/>
              <a:t>Pixabay</a:t>
            </a:r>
            <a:r>
              <a:rPr lang="en-US" baseline="0" dirty="0"/>
              <a:t> may</a:t>
            </a:r>
            <a:r>
              <a:rPr lang="en-US" dirty="0"/>
              <a:t> be freely distributed with a Creative Commons Zero - CC0.</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25</a:t>
            </a:fld>
            <a:endParaRPr lang="en-US"/>
          </a:p>
        </p:txBody>
      </p:sp>
    </p:spTree>
    <p:extLst>
      <p:ext uri="{BB962C8B-B14F-4D97-AF65-F5344CB8AC3E}">
        <p14:creationId xmlns:p14="http://schemas.microsoft.com/office/powerpoint/2010/main" val="2756839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Remember, you’ll need to</a:t>
            </a:r>
            <a:r>
              <a:rPr lang="en-US" baseline="0" dirty="0" smtClean="0"/>
              <a:t> prepare for testing this trait…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general,</a:t>
            </a:r>
            <a:r>
              <a:rPr lang="en-US" baseline="0" dirty="0" smtClean="0"/>
              <a:t> you should check out the following Wiki: https://en.wikipedia.org/wiki/Mendelian_traits_in_humans. Lots of good info on most of the traits discussed in this Learning Segment.</a:t>
            </a:r>
            <a:endParaRPr lang="en-US" dirty="0" smtClean="0"/>
          </a:p>
          <a:p>
            <a:endParaRPr lang="en-US" dirty="0" smtClean="0"/>
          </a:p>
          <a:p>
            <a:r>
              <a:rPr lang="en-US" dirty="0" smtClean="0"/>
              <a:t>SOURCES: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File name: </a:t>
            </a:r>
            <a:r>
              <a:rPr lang="en-US" b="0" dirty="0"/>
              <a:t>Tongue1.png</a:t>
            </a:r>
          </a:p>
          <a:p>
            <a:r>
              <a:rPr lang="en-US" dirty="0"/>
              <a:t>URL: https://commons.wikimedia.org/wiki/File:Tongue1.png</a:t>
            </a:r>
          </a:p>
          <a:p>
            <a:r>
              <a:rPr lang="en-US" dirty="0"/>
              <a:t>Attribution: </a:t>
            </a:r>
            <a:r>
              <a:rPr lang="en-US" dirty="0" err="1"/>
              <a:t>Gabymichel</a:t>
            </a:r>
            <a:r>
              <a:rPr lang="en-US" dirty="0"/>
              <a:t> [CC BY-SA 3.0 (https://creativecommons.org/licenses/by-sa/3.0)]</a:t>
            </a:r>
          </a:p>
        </p:txBody>
      </p:sp>
      <p:sp>
        <p:nvSpPr>
          <p:cNvPr id="4" name="Slide Number Placeholder 3"/>
          <p:cNvSpPr>
            <a:spLocks noGrp="1"/>
          </p:cNvSpPr>
          <p:nvPr>
            <p:ph type="sldNum" sz="quarter" idx="10"/>
          </p:nvPr>
        </p:nvSpPr>
        <p:spPr/>
        <p:txBody>
          <a:bodyPr/>
          <a:lstStyle/>
          <a:p>
            <a:fld id="{D8C963D6-A539-E940-9C15-C13F565BC522}" type="slidenum">
              <a:rPr lang="en-US" smtClean="0"/>
              <a:pPr/>
              <a:t>26</a:t>
            </a:fld>
            <a:endParaRPr lang="en-US"/>
          </a:p>
        </p:txBody>
      </p:sp>
    </p:spTree>
    <p:extLst>
      <p:ext uri="{BB962C8B-B14F-4D97-AF65-F5344CB8AC3E}">
        <p14:creationId xmlns:p14="http://schemas.microsoft.com/office/powerpoint/2010/main" val="17690036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NOTES: </a:t>
            </a:r>
          </a:p>
          <a:p>
            <a:r>
              <a:rPr lang="en-US" baseline="0" dirty="0" smtClean="0"/>
              <a:t>Keep track of numbers on a paper copy of this slide, then transfer to slide 28 while projector is off. </a:t>
            </a:r>
            <a:r>
              <a:rPr lang="en-US" baseline="0" dirty="0"/>
              <a:t>Then put back in “present” mode. Now you will see your class data, and the animations will reveal which are dominant.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27</a:t>
            </a:fld>
            <a:endParaRPr lang="en-US"/>
          </a:p>
        </p:txBody>
      </p:sp>
    </p:spTree>
    <p:extLst>
      <p:ext uri="{BB962C8B-B14F-4D97-AF65-F5344CB8AC3E}">
        <p14:creationId xmlns:p14="http://schemas.microsoft.com/office/powerpoint/2010/main" val="1208593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 </a:t>
            </a:r>
            <a:r>
              <a:rPr lang="en-US" dirty="0"/>
              <a:t>this point, it’s just a conversation</a:t>
            </a:r>
            <a:r>
              <a:rPr lang="en-US" baseline="0" dirty="0"/>
              <a:t> - but you can keep track of their ideas here or on the board too. Invariably there will be some ideas about dominance. </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28</a:t>
            </a:fld>
            <a:endParaRPr lang="en-US"/>
          </a:p>
        </p:txBody>
      </p:sp>
    </p:spTree>
    <p:extLst>
      <p:ext uri="{BB962C8B-B14F-4D97-AF65-F5344CB8AC3E}">
        <p14:creationId xmlns:p14="http://schemas.microsoft.com/office/powerpoint/2010/main" val="1605782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NOTES: </a:t>
            </a:r>
          </a:p>
          <a:p>
            <a:r>
              <a:rPr lang="en-US" dirty="0"/>
              <a:t>Enter class numbers on this slide with projector</a:t>
            </a:r>
            <a:r>
              <a:rPr lang="en-US" baseline="0" dirty="0"/>
              <a:t> off, then present slide. Animations will show one-by-one which variation is dominant.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29</a:t>
            </a:fld>
            <a:endParaRPr lang="en-US"/>
          </a:p>
        </p:txBody>
      </p:sp>
    </p:spTree>
    <p:extLst>
      <p:ext uri="{BB962C8B-B14F-4D97-AF65-F5344CB8AC3E}">
        <p14:creationId xmlns:p14="http://schemas.microsoft.com/office/powerpoint/2010/main" val="283311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TEACHER NOTES:</a:t>
            </a:r>
          </a:p>
          <a:p>
            <a:r>
              <a:rPr lang="en-US" sz="1200" b="0" i="0" kern="1200" dirty="0" smtClean="0">
                <a:solidFill>
                  <a:schemeClr val="tx1"/>
                </a:solidFill>
                <a:effectLst/>
                <a:latin typeface="+mn-lt"/>
                <a:ea typeface="+mn-ea"/>
                <a:cs typeface="+mn-cs"/>
              </a:rPr>
              <a:t>Again</a:t>
            </a:r>
            <a:r>
              <a:rPr lang="en-US" sz="1200" b="0" i="0" kern="1200" dirty="0">
                <a:solidFill>
                  <a:schemeClr val="tx1"/>
                </a:solidFill>
                <a:effectLst/>
                <a:latin typeface="+mn-lt"/>
                <a:ea typeface="+mn-ea"/>
                <a:cs typeface="+mn-cs"/>
              </a:rPr>
              <a:t>, just a </a:t>
            </a:r>
            <a:r>
              <a:rPr lang="en-US" sz="1200" b="0" i="0" kern="1200" dirty="0" smtClean="0">
                <a:solidFill>
                  <a:schemeClr val="tx1"/>
                </a:solidFill>
                <a:effectLst/>
                <a:latin typeface="+mn-lt"/>
                <a:ea typeface="+mn-ea"/>
                <a:cs typeface="+mn-cs"/>
              </a:rPr>
              <a:t>quick conversation. We spent a fair amount of time on ABO blood type in the genetics unit, so they are already familiar with it. This is just a reminder that the assumption of dominance for traits that are common</a:t>
            </a:r>
            <a:r>
              <a:rPr lang="en-US" sz="1200" b="0" i="0" kern="1200" baseline="0" dirty="0" smtClean="0">
                <a:solidFill>
                  <a:schemeClr val="tx1"/>
                </a:solidFill>
                <a:effectLst/>
                <a:latin typeface="+mn-lt"/>
                <a:ea typeface="+mn-ea"/>
                <a:cs typeface="+mn-cs"/>
              </a:rPr>
              <a:t> doesn’t fly even in much larger populations.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Image,</a:t>
            </a:r>
            <a:r>
              <a:rPr lang="en-US" sz="1200" b="0" i="0" kern="1200" baseline="0" dirty="0" smtClean="0">
                <a:solidFill>
                  <a:schemeClr val="tx1"/>
                </a:solidFill>
                <a:effectLst/>
                <a:latin typeface="+mn-lt"/>
                <a:ea typeface="+mn-ea"/>
                <a:cs typeface="+mn-cs"/>
              </a:rPr>
              <a:t> “Distribution of ABO Phenotypes by Race or Ethnicity”</a:t>
            </a:r>
          </a:p>
          <a:p>
            <a:r>
              <a:rPr lang="en-US" sz="1200" b="0" i="0" kern="1200" baseline="0" dirty="0" smtClean="0">
                <a:solidFill>
                  <a:schemeClr val="tx1"/>
                </a:solidFill>
                <a:effectLst/>
                <a:latin typeface="+mn-lt"/>
                <a:ea typeface="+mn-ea"/>
                <a:cs typeface="+mn-cs"/>
              </a:rPr>
              <a:t>URL: https://vimeo.com/227724678</a:t>
            </a:r>
          </a:p>
          <a:p>
            <a:r>
              <a:rPr lang="en-US" sz="1200" b="0" i="0" kern="1200" baseline="0" dirty="0" smtClean="0">
                <a:solidFill>
                  <a:schemeClr val="tx1"/>
                </a:solidFill>
                <a:effectLst/>
                <a:latin typeface="+mn-lt"/>
                <a:ea typeface="+mn-ea"/>
                <a:cs typeface="+mn-cs"/>
              </a:rPr>
              <a:t>Attribution: </a:t>
            </a:r>
            <a:r>
              <a:rPr lang="en-US" sz="1200" b="0" i="0" kern="1200" dirty="0" smtClean="0">
                <a:solidFill>
                  <a:schemeClr val="tx1"/>
                </a:solidFill>
                <a:effectLst/>
                <a:latin typeface="+mn-lt"/>
                <a:ea typeface="+mn-ea"/>
                <a:cs typeface="+mn-cs"/>
              </a:rPr>
              <a:t>Labeled </a:t>
            </a:r>
            <a:r>
              <a:rPr lang="en-US" sz="1200" b="0" i="0" kern="1200" dirty="0">
                <a:solidFill>
                  <a:schemeClr val="tx1"/>
                </a:solidFill>
                <a:effectLst/>
                <a:latin typeface="+mn-lt"/>
                <a:ea typeface="+mn-ea"/>
                <a:cs typeface="+mn-cs"/>
              </a:rPr>
              <a:t>for </a:t>
            </a:r>
            <a:r>
              <a:rPr lang="en-US" sz="1200" b="0" i="0" kern="1200" dirty="0" smtClean="0">
                <a:solidFill>
                  <a:schemeClr val="tx1"/>
                </a:solidFill>
                <a:effectLst/>
                <a:latin typeface="+mn-lt"/>
                <a:ea typeface="+mn-ea"/>
                <a:cs typeface="+mn-cs"/>
              </a:rPr>
              <a:t>reuse.</a:t>
            </a:r>
            <a:r>
              <a:rPr lang="en-US" sz="1200" b="0" i="0" kern="1200" baseline="0" dirty="0">
                <a:solidFill>
                  <a:schemeClr val="tx1"/>
                </a:solidFill>
                <a:effectLst/>
                <a:latin typeface="+mn-lt"/>
                <a:ea typeface="+mn-ea"/>
                <a:cs typeface="+mn-cs"/>
              </a:rPr>
              <a:t> </a:t>
            </a:r>
            <a:endParaRPr lang="en-US" sz="1200" b="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Pulled from "Why do blood types matter_ - Natalie S. Hodge" by </a:t>
            </a:r>
            <a:r>
              <a:rPr lang="en-US" sz="1200" b="0" i="0" kern="1200" dirty="0" err="1" smtClean="0">
                <a:solidFill>
                  <a:schemeClr val="tx1"/>
                </a:solidFill>
                <a:effectLst/>
                <a:latin typeface="+mn-lt"/>
                <a:ea typeface="+mn-ea"/>
                <a:cs typeface="+mn-cs"/>
              </a:rPr>
              <a:t>eLearn.Punjab</a:t>
            </a:r>
            <a:r>
              <a:rPr lang="en-US" sz="1200" b="0" i="0" kern="1200" dirty="0" smtClean="0">
                <a:solidFill>
                  <a:schemeClr val="tx1"/>
                </a:solidFill>
                <a:effectLst/>
                <a:latin typeface="+mn-lt"/>
                <a:ea typeface="+mn-ea"/>
                <a:cs typeface="+mn-cs"/>
              </a:rPr>
              <a:t> on Vimeo, </a:t>
            </a:r>
          </a:p>
          <a:p>
            <a:r>
              <a:rPr lang="en-US" sz="1200" b="0" i="0" kern="1200" dirty="0" smtClean="0">
                <a:solidFill>
                  <a:schemeClr val="tx1"/>
                </a:solidFill>
                <a:effectLst/>
                <a:latin typeface="+mn-lt"/>
                <a:ea typeface="+mn-ea"/>
                <a:cs typeface="+mn-cs"/>
              </a:rPr>
              <a:t>Uploaded </a:t>
            </a: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eLearn.Punjab,Jul</a:t>
            </a:r>
            <a:r>
              <a:rPr lang="en-US" sz="1200" b="0" i="0" kern="1200" dirty="0">
                <a:solidFill>
                  <a:schemeClr val="tx1"/>
                </a:solidFill>
                <a:effectLst/>
                <a:latin typeface="+mn-lt"/>
                <a:ea typeface="+mn-ea"/>
                <a:cs typeface="+mn-cs"/>
              </a:rPr>
              <a:t> 31, </a:t>
            </a:r>
            <a:r>
              <a:rPr lang="en-US" sz="1200" b="0" i="0" kern="1200" dirty="0" smtClean="0">
                <a:solidFill>
                  <a:schemeClr val="tx1"/>
                </a:solidFill>
                <a:effectLst/>
                <a:latin typeface="+mn-lt"/>
                <a:ea typeface="+mn-ea"/>
                <a:cs typeface="+mn-cs"/>
              </a:rPr>
              <a:t>2017</a:t>
            </a: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a:p>
        </p:txBody>
      </p:sp>
    </p:spTree>
    <p:extLst>
      <p:ext uri="{BB962C8B-B14F-4D97-AF65-F5344CB8AC3E}">
        <p14:creationId xmlns:p14="http://schemas.microsoft.com/office/powerpoint/2010/main" val="1013747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p>
            <a:r>
              <a:rPr lang="en-US" dirty="0"/>
              <a:t>TEACHER</a:t>
            </a:r>
            <a:r>
              <a:rPr lang="en-US" baseline="0" dirty="0"/>
              <a:t> NOTES: </a:t>
            </a:r>
          </a:p>
          <a:p>
            <a:r>
              <a:rPr lang="en-US" baseline="0" dirty="0"/>
              <a:t>Not meant for students. </a:t>
            </a:r>
          </a:p>
          <a:p>
            <a:endParaRPr dirty="0"/>
          </a:p>
        </p:txBody>
      </p:sp>
    </p:spTree>
    <p:extLst>
      <p:ext uri="{BB962C8B-B14F-4D97-AF65-F5344CB8AC3E}">
        <p14:creationId xmlns:p14="http://schemas.microsoft.com/office/powerpoint/2010/main" val="8683781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aseline="0" dirty="0"/>
              <a:t>TEACHER NOTES</a:t>
            </a:r>
            <a:r>
              <a:rPr lang="en-US" baseline="0" dirty="0" smtClean="0"/>
              <a:t>:</a:t>
            </a:r>
          </a:p>
          <a:p>
            <a:r>
              <a:rPr lang="en-US" baseline="0" dirty="0" smtClean="0"/>
              <a:t>This is a quick way for you to see who is “getting it” – and also to stimulate discussion if time allows. This is a way for students to show you “publicly” what they are thinking, but because they hold fingers in front of them (not up in the air where others can see), it is also “private” Other people can’t see what they chose, so no one knows who was right and wrong - and it makes it harder for them to just copy whatever the “smart kid” chose, which is what happens if you simply ask them to raise their hands for their choice..  </a:t>
            </a:r>
            <a:endParaRPr lang="en-US" baseline="0" dirty="0"/>
          </a:p>
          <a:p>
            <a:endParaRPr lang="en-US" baseline="0" dirty="0"/>
          </a:p>
          <a:p>
            <a:r>
              <a:rPr lang="en-US" baseline="0" dirty="0"/>
              <a:t>Or you could have students write answers and/or do a “Four Corners” activity if you have more time. This is just a quick formative assessment to be sure students “get it”.</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This style of student inquiry is inspired by </a:t>
            </a:r>
            <a:r>
              <a:rPr lang="en-US" b="1" i="1" baseline="0" dirty="0" smtClean="0"/>
              <a:t>Paige Keeley’s </a:t>
            </a:r>
            <a:r>
              <a:rPr lang="en-US" i="1" baseline="0" dirty="0" smtClean="0"/>
              <a:t>work. Check out her publications for further ways to assess student understanding.</a:t>
            </a:r>
          </a:p>
          <a:p>
            <a:endParaRPr lang="en-US" baseline="0" dirty="0"/>
          </a:p>
          <a:p>
            <a:r>
              <a:rPr lang="en-US" baseline="0" dirty="0"/>
              <a:t>SOURCES:</a:t>
            </a:r>
          </a:p>
          <a:p>
            <a:r>
              <a:rPr lang="en-US" baseline="0" dirty="0" smtClean="0"/>
              <a:t>Some of Paige </a:t>
            </a:r>
            <a:r>
              <a:rPr lang="en-US" baseline="0" dirty="0"/>
              <a:t>Keeley’s </a:t>
            </a:r>
            <a:r>
              <a:rPr lang="en-US" baseline="0" dirty="0" smtClean="0"/>
              <a:t>work can be found at http://www.uncoveringstudentideas.org/. Or search the web for her publications.</a:t>
            </a:r>
            <a:endParaRPr lang="en-US" baseline="0"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a:p>
        </p:txBody>
      </p:sp>
    </p:spTree>
    <p:extLst>
      <p:ext uri="{BB962C8B-B14F-4D97-AF65-F5344CB8AC3E}">
        <p14:creationId xmlns:p14="http://schemas.microsoft.com/office/powerpoint/2010/main" val="338749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NOTES: </a:t>
            </a:r>
          </a:p>
          <a:p>
            <a:r>
              <a:rPr lang="en-US" dirty="0" smtClean="0"/>
              <a:t>Hand</a:t>
            </a:r>
            <a:r>
              <a:rPr lang="en-US" baseline="0" dirty="0" smtClean="0"/>
              <a:t> clasp is used here, but you could p</a:t>
            </a:r>
            <a:r>
              <a:rPr lang="en-US" dirty="0" smtClean="0"/>
              <a:t>ick </a:t>
            </a:r>
            <a:r>
              <a:rPr lang="en-US" dirty="0"/>
              <a:t>any trait. Might be fun to pick a trait that is dominant, but that few students show</a:t>
            </a:r>
            <a:r>
              <a:rPr lang="en-US" baseline="0" dirty="0"/>
              <a:t> – dimples, or cleft chin for example. </a:t>
            </a:r>
            <a:r>
              <a:rPr lang="en-US" dirty="0"/>
              <a:t>Have students hold up fingers to</a:t>
            </a:r>
            <a:r>
              <a:rPr lang="en-US" baseline="0" dirty="0"/>
              <a:t> show how many alleles they have for the trait. Then have them hold up fingers on both hands to show WHICH alleles they have based on their phenotype. Students showing the dominant phenotype should recognize that they can’t be sure about the second allele. Good to discuss, but </a:t>
            </a:r>
            <a:r>
              <a:rPr lang="en-US" baseline="0" dirty="0" smtClean="0"/>
              <a:t>ultimately you can </a:t>
            </a:r>
            <a:r>
              <a:rPr lang="en-US" baseline="0" dirty="0"/>
              <a:t>just </a:t>
            </a:r>
            <a:r>
              <a:rPr lang="en-US" baseline="0" dirty="0" smtClean="0"/>
              <a:t>assign some to be heterozygous, some homozygous dominant. </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32</a:t>
            </a:fld>
            <a:endParaRPr lang="en-US"/>
          </a:p>
        </p:txBody>
      </p:sp>
    </p:spTree>
    <p:extLst>
      <p:ext uri="{BB962C8B-B14F-4D97-AF65-F5344CB8AC3E}">
        <p14:creationId xmlns:p14="http://schemas.microsoft.com/office/powerpoint/2010/main" val="194281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079798C6-4766-0647-BF1F-0FC940DEDA85}" type="slidenum">
              <a:rPr lang="en-US" altLang="x-none" sz="1200"/>
              <a:pPr/>
              <a:t>33</a:t>
            </a:fld>
            <a:endParaRPr lang="en-US" altLang="x-none" sz="1200"/>
          </a:p>
        </p:txBody>
      </p:sp>
      <p:sp>
        <p:nvSpPr>
          <p:cNvPr id="39938" name="Rectangle 2"/>
          <p:cNvSpPr>
            <a:spLocks noGrp="1" noRot="1" noChangeAspect="1" noChangeArrowheads="1" noTextEdit="1"/>
          </p:cNvSpPr>
          <p:nvPr>
            <p:ph type="sldImg"/>
          </p:nvPr>
        </p:nvSpPr>
        <p:spPr>
          <a:xfrm>
            <a:off x="1371600" y="1143000"/>
            <a:ext cx="4114800" cy="3086100"/>
          </a:xfrm>
          <a:ln/>
          <a:extLst>
            <a:ext uri="{FAA26D3D-D897-4be2-8F04-BA451C77F1D7}">
              <ma14:placeholderFlag xmlns:ma14="http://schemas.microsoft.com/office/mac/drawingml/2011/main" xmlns="" val="1"/>
            </a:ext>
          </a:extLst>
        </p:spPr>
      </p:sp>
      <p:sp>
        <p:nvSpPr>
          <p:cNvPr id="1229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en-US" altLang="x-none" dirty="0" smtClean="0">
                <a:ea typeface="ＭＳ Ｐゴシック" charset="-128"/>
              </a:rPr>
              <a:t>TEACHER NOTES:</a:t>
            </a:r>
          </a:p>
          <a:p>
            <a:pPr eaLnBrk="1" hangingPunct="1"/>
            <a:r>
              <a:rPr lang="en-US" altLang="x-none" dirty="0" smtClean="0">
                <a:ea typeface="ＭＳ Ｐゴシック" charset="-128"/>
              </a:rPr>
              <a:t>We</a:t>
            </a:r>
            <a:r>
              <a:rPr lang="en-US" altLang="x-none" baseline="0" dirty="0" smtClean="0">
                <a:ea typeface="ＭＳ Ｐゴシック" charset="-128"/>
              </a:rPr>
              <a:t> need these terms in the upcoming “bean lab” (in a later learning segment), but there are a lot of other details we will need to go over “in the moment” to prepare students to carry out its procedure. Defining these now will cut down the amount information we have to dump on them at the same time. (This may seem to counter the general MBER philosophy of emergent or “just-in-time” vocabulary. But in this case, it seems most productive to </a:t>
            </a:r>
            <a:r>
              <a:rPr lang="en-US" altLang="x-none" baseline="0" dirty="0" err="1" smtClean="0">
                <a:ea typeface="ＭＳ Ｐゴシック" charset="-128"/>
              </a:rPr>
              <a:t>sensemaking</a:t>
            </a:r>
            <a:r>
              <a:rPr lang="en-US" altLang="x-none" baseline="0" dirty="0" smtClean="0">
                <a:ea typeface="ＭＳ Ｐゴシック" charset="-128"/>
              </a:rPr>
              <a:t> to provide some common vocabulary on the front end.)</a:t>
            </a:r>
            <a:endParaRPr lang="x-none" altLang="x-none" dirty="0">
              <a:ea typeface="ＭＳ Ｐゴシック" charset="-128"/>
            </a:endParaRPr>
          </a:p>
        </p:txBody>
      </p:sp>
    </p:spTree>
    <p:extLst>
      <p:ext uri="{BB962C8B-B14F-4D97-AF65-F5344CB8AC3E}">
        <p14:creationId xmlns:p14="http://schemas.microsoft.com/office/powerpoint/2010/main" val="2927582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 need to show this slide, but say the</a:t>
            </a:r>
            <a:r>
              <a:rPr lang="en-US" baseline="0" dirty="0" smtClean="0"/>
              <a:t> words. </a:t>
            </a:r>
            <a:r>
              <a:rPr lang="en-US" dirty="0" smtClean="0"/>
              <a:t>This</a:t>
            </a:r>
            <a:r>
              <a:rPr lang="en-US" baseline="0" dirty="0" smtClean="0"/>
              <a:t> is just a conversation. Have the whole class vote – thumbs up or down. Do we need more information – yes or no? </a:t>
            </a:r>
            <a:r>
              <a:rPr lang="en-US" dirty="0" smtClean="0"/>
              <a:t>We haven’t really recorded initial ideas up to this point, but we did</a:t>
            </a:r>
            <a:r>
              <a:rPr lang="en-US" baseline="0" dirty="0" smtClean="0"/>
              <a:t> share some thoughts. We’ll be writing down some of those thoughts in the next segment.</a:t>
            </a:r>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34</a:t>
            </a:fld>
            <a:endParaRPr lang="en-US"/>
          </a:p>
        </p:txBody>
      </p:sp>
    </p:spTree>
    <p:extLst>
      <p:ext uri="{BB962C8B-B14F-4D97-AF65-F5344CB8AC3E}">
        <p14:creationId xmlns:p14="http://schemas.microsoft.com/office/powerpoint/2010/main" val="3997206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to show students.</a:t>
            </a:r>
          </a:p>
          <a:p>
            <a:endParaRPr lang="en-US" dirty="0" smtClean="0"/>
          </a:p>
          <a:p>
            <a:r>
              <a:rPr lang="en-US" dirty="0" smtClean="0"/>
              <a:t>More on what we figured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Arial" panose="020B0604020202020204" pitchFamily="34" charset="0"/>
              </a:rPr>
              <a:t>We have shifted focus and are now looking at traits as they occur in populations. We have data about the occurrence of several traits within the population of our class. Variation occurs in our class population for all the traits. Some of the most common variants are dominant but some are recessive. We learned the terms gene pool and frequency and got some practice </a:t>
            </a:r>
            <a:r>
              <a:rPr lang="en-US" sz="1200" dirty="0" smtClean="0">
                <a:cs typeface="Arial" panose="020B0604020202020204" pitchFamily="34" charset="0"/>
              </a:rPr>
              <a:t>using them. We realize that we need more information to figure out what determines how common a variation is in a population.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35</a:t>
            </a:fld>
            <a:endParaRPr lang="en-US"/>
          </a:p>
        </p:txBody>
      </p:sp>
    </p:spTree>
    <p:extLst>
      <p:ext uri="{BB962C8B-B14F-4D97-AF65-F5344CB8AC3E}">
        <p14:creationId xmlns:p14="http://schemas.microsoft.com/office/powerpoint/2010/main" val="39221697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36</a:t>
            </a:fld>
            <a:endParaRPr lang="en-US"/>
          </a:p>
        </p:txBody>
      </p:sp>
    </p:spTree>
    <p:extLst>
      <p:ext uri="{BB962C8B-B14F-4D97-AF65-F5344CB8AC3E}">
        <p14:creationId xmlns:p14="http://schemas.microsoft.com/office/powerpoint/2010/main" val="11856731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37</a:t>
            </a:fld>
            <a:endParaRPr lang="en-US"/>
          </a:p>
        </p:txBody>
      </p:sp>
    </p:spTree>
    <p:extLst>
      <p:ext uri="{BB962C8B-B14F-4D97-AF65-F5344CB8AC3E}">
        <p14:creationId xmlns:p14="http://schemas.microsoft.com/office/powerpoint/2010/main" val="802265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t>
            </a:r>
            <a:r>
              <a:rPr lang="en-US" dirty="0" smtClean="0"/>
              <a:t>NOTES:</a:t>
            </a:r>
          </a:p>
          <a:p>
            <a:r>
              <a:rPr lang="en-US" baseline="0" dirty="0" smtClean="0"/>
              <a:t>You can show these slides, but it is preferable to print </a:t>
            </a:r>
            <a:r>
              <a:rPr lang="en-US" baseline="0" dirty="0"/>
              <a:t>a set of maps for each lab group </a:t>
            </a:r>
            <a:r>
              <a:rPr lang="en-US" baseline="0" dirty="0" smtClean="0"/>
              <a:t>so they can see them all and more easily compare contrast. If they seem stumped about what to “notice” you might give them a more focused suggestion</a:t>
            </a:r>
            <a:r>
              <a:rPr lang="is-IS" baseline="0" dirty="0" smtClean="0"/>
              <a:t>…for example, what </a:t>
            </a:r>
            <a:r>
              <a:rPr lang="en-US" baseline="0" dirty="0" smtClean="0"/>
              <a:t>do you notice that all the maps have in common? Or, what is something you could say about all the maps?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39</a:t>
            </a:fld>
            <a:endParaRPr lang="en-US"/>
          </a:p>
        </p:txBody>
      </p:sp>
    </p:spTree>
    <p:extLst>
      <p:ext uri="{BB962C8B-B14F-4D97-AF65-F5344CB8AC3E}">
        <p14:creationId xmlns:p14="http://schemas.microsoft.com/office/powerpoint/2010/main" val="1074493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TEACHER NOTES:</a:t>
            </a:r>
          </a:p>
          <a:p>
            <a:r>
              <a:rPr lang="en-US" dirty="0" smtClean="0"/>
              <a:t>These slides are provided to use if you aren’t able to photocopy the maps for each group, but it is far better to give each group a set of printouts of the maps to study. It</a:t>
            </a:r>
            <a:r>
              <a:rPr lang="en-US" baseline="0" dirty="0" smtClean="0"/>
              <a:t> is much easier to notice patterns when they can compare/contrast the maps side-by-side. </a:t>
            </a:r>
          </a:p>
          <a:p>
            <a:endParaRPr lang="en-US" baseline="0" dirty="0" smtClean="0"/>
          </a:p>
          <a:p>
            <a:r>
              <a:rPr lang="en-US" baseline="0" dirty="0" smtClean="0"/>
              <a:t>SOURCES:</a:t>
            </a:r>
          </a:p>
          <a:p>
            <a:r>
              <a:rPr lang="en-US" sz="1200" i="0" kern="1200" dirty="0" smtClean="0">
                <a:solidFill>
                  <a:schemeClr val="tx1"/>
                </a:solidFill>
                <a:effectLst/>
                <a:latin typeface="+mn-lt"/>
                <a:ea typeface="+mn-ea"/>
                <a:cs typeface="+mn-cs"/>
              </a:rPr>
              <a:t>Image, “</a:t>
            </a:r>
            <a:r>
              <a:rPr lang="en-US" dirty="0" smtClean="0"/>
              <a:t>Worldwide prevalence of lactose intolerance in recent populations. An average of all ethnic groups of the total population of a country is represented. Because of sometimes poor data situation partly extrapolated</a:t>
            </a:r>
            <a:r>
              <a:rPr lang="en-US" sz="1200" i="0" kern="1200" dirty="0" smtClean="0">
                <a:solidFill>
                  <a:schemeClr val="tx1"/>
                </a:solidFill>
                <a:effectLst/>
                <a:latin typeface="+mn-lt"/>
                <a:ea typeface="+mn-ea"/>
                <a:cs typeface="+mn-cs"/>
              </a:rPr>
              <a:t>.”</a:t>
            </a:r>
            <a:r>
              <a:rPr lang="en-US" sz="1200" i="0" kern="1200" baseline="0" dirty="0" smtClean="0">
                <a:solidFill>
                  <a:schemeClr val="tx1"/>
                </a:solidFill>
                <a:effectLst/>
                <a:latin typeface="+mn-lt"/>
                <a:ea typeface="+mn-ea"/>
                <a:cs typeface="+mn-cs"/>
              </a:rPr>
              <a:t> </a:t>
            </a:r>
          </a:p>
          <a:p>
            <a:r>
              <a:rPr lang="en-US" sz="1200" i="0" kern="1200" baseline="0" dirty="0" smtClean="0">
                <a:solidFill>
                  <a:schemeClr val="tx1"/>
                </a:solidFill>
                <a:effectLst/>
                <a:latin typeface="+mn-lt"/>
                <a:ea typeface="+mn-ea"/>
                <a:cs typeface="+mn-cs"/>
              </a:rPr>
              <a:t>URL: </a:t>
            </a:r>
            <a:r>
              <a:rPr lang="en-US" sz="1200" i="0" u="sng" kern="1200" dirty="0" smtClean="0">
                <a:solidFill>
                  <a:schemeClr val="tx1"/>
                </a:solidFill>
                <a:effectLst/>
                <a:latin typeface="+mn-lt"/>
                <a:ea typeface="+mn-ea"/>
                <a:cs typeface="+mn-cs"/>
              </a:rPr>
              <a:t>https://commons.wikimedia.org/wiki/File:Worldwide_prevalence_of_lactose_intolerance_in_recent_populations.jpg</a:t>
            </a:r>
            <a:endParaRPr lang="en-US" sz="1200" i="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Attribution: </a:t>
            </a:r>
            <a:r>
              <a:rPr lang="en-US" sz="1200" kern="1200" dirty="0" err="1" smtClean="0">
                <a:solidFill>
                  <a:schemeClr val="tx1"/>
                </a:solidFill>
                <a:effectLst/>
                <a:latin typeface="+mn-lt"/>
                <a:ea typeface="+mn-ea"/>
                <a:cs typeface="+mn-cs"/>
              </a:rPr>
              <a:t>NmiPortal</a:t>
            </a:r>
            <a:r>
              <a:rPr lang="en-US" sz="1200" kern="1200" dirty="0" smtClean="0">
                <a:solidFill>
                  <a:schemeClr val="tx1"/>
                </a:solidFill>
                <a:effectLst/>
                <a:latin typeface="+mn-lt"/>
                <a:ea typeface="+mn-ea"/>
                <a:cs typeface="+mn-cs"/>
              </a:rPr>
              <a:t> [CC BY-SA 3.0 (https://creativecommons.org/licenses/by-sa/3.0)]</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40</a:t>
            </a:fld>
            <a:endParaRPr lang="en-US"/>
          </a:p>
        </p:txBody>
      </p:sp>
    </p:spTree>
    <p:extLst>
      <p:ext uri="{BB962C8B-B14F-4D97-AF65-F5344CB8AC3E}">
        <p14:creationId xmlns:p14="http://schemas.microsoft.com/office/powerpoint/2010/main" val="20496183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 slides are provided to use if you aren’t able to photocopy the maps for each group, but it is far better to give each group a set of printouts of the maps to study. It</a:t>
            </a:r>
            <a:r>
              <a:rPr lang="en-US" baseline="0" dirty="0" smtClean="0"/>
              <a:t> is much easier to notice patterns when they can compare/contrast the maps side-by-side.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smtClean="0">
              <a:solidFill>
                <a:srgbClr val="000000"/>
              </a:solidFill>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Map courtesy of the MBER-Bio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Map </a:t>
            </a:r>
            <a:r>
              <a:rPr lang="en-US" sz="1200" i="0" dirty="0">
                <a:solidFill>
                  <a:srgbClr val="000000"/>
                </a:solidFill>
                <a:ea typeface="Calibri" charset="0"/>
                <a:cs typeface="Calibri" charset="0"/>
              </a:rPr>
              <a:t>was remade from data available at the Huntington’s Study Group (http://huntingtonstudygroup.org/hd-insights/how-many-people-have-huntington-disease/) using </a:t>
            </a:r>
            <a:r>
              <a:rPr lang="en-US" sz="1200" i="0" dirty="0" err="1">
                <a:solidFill>
                  <a:srgbClr val="000000"/>
                </a:solidFill>
                <a:ea typeface="Calibri" charset="0"/>
                <a:cs typeface="Calibri" charset="0"/>
              </a:rPr>
              <a:t>MapChart</a:t>
            </a:r>
            <a:r>
              <a:rPr lang="en-US" sz="1200" i="0" dirty="0">
                <a:solidFill>
                  <a:srgbClr val="000000"/>
                </a:solidFill>
                <a:ea typeface="Calibri" charset="0"/>
                <a:cs typeface="Calibri" charset="0"/>
              </a:rPr>
              <a:t> on-line tool (</a:t>
            </a:r>
            <a:r>
              <a:rPr lang="en-US" sz="1200" i="0" u="sng" dirty="0">
                <a:solidFill>
                  <a:srgbClr val="000000"/>
                </a:solidFill>
                <a:ea typeface="Calibri" charset="0"/>
                <a:cs typeface="Calibri" charset="0"/>
                <a:hlinkClick r:id="rId3"/>
              </a:rPr>
              <a:t>www.mapchart.net</a:t>
            </a:r>
            <a:r>
              <a:rPr lang="en-US" sz="1200" i="0" dirty="0">
                <a:solidFill>
                  <a:srgbClr val="000000"/>
                </a:solidFill>
                <a:ea typeface="Calibri" charset="0"/>
                <a:cs typeface="Calibri" charset="0"/>
              </a:rPr>
              <a:t>).</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41</a:t>
            </a:fld>
            <a:endParaRPr lang="en-US"/>
          </a:p>
        </p:txBody>
      </p:sp>
    </p:spTree>
    <p:extLst>
      <p:ext uri="{BB962C8B-B14F-4D97-AF65-F5344CB8AC3E}">
        <p14:creationId xmlns:p14="http://schemas.microsoft.com/office/powerpoint/2010/main" val="3232099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a:t>
            </a:fld>
            <a:endParaRPr lang="en-US"/>
          </a:p>
        </p:txBody>
      </p:sp>
    </p:spTree>
    <p:extLst>
      <p:ext uri="{BB962C8B-B14F-4D97-AF65-F5344CB8AC3E}">
        <p14:creationId xmlns:p14="http://schemas.microsoft.com/office/powerpoint/2010/main" val="7198192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 slides are provided to use if you aren’t able to photocopy the maps for each group, but it is far better to give each group a set of printouts of the maps to study. It</a:t>
            </a:r>
            <a:r>
              <a:rPr lang="en-US" baseline="0" dirty="0" smtClean="0"/>
              <a:t> is much easier to notice patterns when they can compare/contrast the maps side-by-side. </a:t>
            </a:r>
          </a:p>
          <a:p>
            <a:endParaRPr lang="en-US" dirty="0" smtClean="0"/>
          </a:p>
          <a:p>
            <a:r>
              <a:rPr lang="en-US" dirty="0" smtClean="0"/>
              <a:t>SOURCES: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Map courtesy of the MBER-Bio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Map was replicated from data visible</a:t>
            </a:r>
            <a:r>
              <a:rPr lang="en-US" sz="1200" i="0" baseline="0" dirty="0" smtClean="0">
                <a:solidFill>
                  <a:srgbClr val="000000"/>
                </a:solidFill>
                <a:ea typeface="Calibri" charset="0"/>
                <a:cs typeface="Calibri" charset="0"/>
              </a:rPr>
              <a:t> on a map in a CNN article (</a:t>
            </a:r>
            <a:r>
              <a:rPr lang="en-US" dirty="0" smtClean="0"/>
              <a:t>http://www.cnn.com/2016/07/26/health/human-height-change-century/featured map)</a:t>
            </a:r>
            <a:r>
              <a:rPr lang="en-US" sz="1200" i="0" dirty="0" smtClean="0">
                <a:solidFill>
                  <a:srgbClr val="000000"/>
                </a:solidFill>
                <a:ea typeface="Calibri" charset="0"/>
                <a:cs typeface="Calibri" charset="0"/>
              </a:rPr>
              <a:t> using </a:t>
            </a:r>
            <a:r>
              <a:rPr lang="en-US" sz="1200" i="0" dirty="0" err="1" smtClean="0">
                <a:solidFill>
                  <a:srgbClr val="000000"/>
                </a:solidFill>
                <a:ea typeface="Calibri" charset="0"/>
                <a:cs typeface="Calibri" charset="0"/>
              </a:rPr>
              <a:t>MapChart</a:t>
            </a:r>
            <a:r>
              <a:rPr lang="en-US" sz="1200" i="0" dirty="0" smtClean="0">
                <a:solidFill>
                  <a:srgbClr val="000000"/>
                </a:solidFill>
                <a:ea typeface="Calibri" charset="0"/>
                <a:cs typeface="Calibri" charset="0"/>
              </a:rPr>
              <a:t> on-line tool (</a:t>
            </a:r>
            <a:r>
              <a:rPr lang="en-US" sz="1200" i="0" u="sng" dirty="0" smtClean="0">
                <a:solidFill>
                  <a:srgbClr val="000000"/>
                </a:solidFill>
                <a:ea typeface="Calibri" charset="0"/>
                <a:cs typeface="Calibri" charset="0"/>
                <a:hlinkClick r:id="rId3"/>
              </a:rPr>
              <a:t>www.mapchart.net</a:t>
            </a:r>
            <a:r>
              <a:rPr lang="en-US" sz="1200" i="0" dirty="0" smtClean="0">
                <a:solidFill>
                  <a:srgbClr val="000000"/>
                </a:solidFill>
                <a:ea typeface="Calibri" charset="0"/>
                <a:cs typeface="Calibri" charset="0"/>
              </a:rPr>
              <a:t>).</a:t>
            </a:r>
          </a:p>
        </p:txBody>
      </p:sp>
      <p:sp>
        <p:nvSpPr>
          <p:cNvPr id="4" name="Slide Number Placeholder 3"/>
          <p:cNvSpPr>
            <a:spLocks noGrp="1"/>
          </p:cNvSpPr>
          <p:nvPr>
            <p:ph type="sldNum" sz="quarter" idx="5"/>
          </p:nvPr>
        </p:nvSpPr>
        <p:spPr/>
        <p:txBody>
          <a:bodyPr/>
          <a:lstStyle/>
          <a:p>
            <a:fld id="{5411C8B6-9A80-4386-88EB-CB5E10B1A476}" type="slidenum">
              <a:rPr lang="en-US" smtClean="0"/>
              <a:t>42</a:t>
            </a:fld>
            <a:endParaRPr lang="en-US"/>
          </a:p>
        </p:txBody>
      </p:sp>
    </p:spTree>
    <p:extLst>
      <p:ext uri="{BB962C8B-B14F-4D97-AF65-F5344CB8AC3E}">
        <p14:creationId xmlns:p14="http://schemas.microsoft.com/office/powerpoint/2010/main" val="8307008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 slides are provided to use if you aren’t able to photocopy the maps for each group, but it is far better to give each group a set of printouts of the maps to study. It</a:t>
            </a:r>
            <a:r>
              <a:rPr lang="en-US" baseline="0" dirty="0" smtClean="0"/>
              <a:t> is much easier to notice patterns when they can compare/contrast the maps side-by-side. </a:t>
            </a:r>
          </a:p>
          <a:p>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smtClean="0">
                <a:solidFill>
                  <a:srgbClr val="000000"/>
                </a:solidFill>
                <a:ea typeface="Calibri" charset="0"/>
                <a:cs typeface="Calibri" charset="0"/>
              </a:rPr>
              <a:t>Map courtesy of the MBER-Bio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Map was remade from the scientific publication:</a:t>
            </a:r>
            <a:r>
              <a:rPr lang="en-US" sz="1200" i="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Lopes-Pacheco, </a:t>
            </a:r>
            <a:r>
              <a:rPr lang="en-US" sz="1200" kern="1200" dirty="0" err="1" smtClean="0">
                <a:solidFill>
                  <a:schemeClr val="tx1"/>
                </a:solidFill>
                <a:effectLst/>
                <a:latin typeface="+mn-lt"/>
                <a:ea typeface="+mn-ea"/>
                <a:cs typeface="+mn-cs"/>
              </a:rPr>
              <a:t>Miquéias</a:t>
            </a:r>
            <a:r>
              <a:rPr lang="en-US" sz="1200" kern="1200" dirty="0" smtClean="0">
                <a:solidFill>
                  <a:schemeClr val="tx1"/>
                </a:solidFill>
                <a:effectLst/>
                <a:latin typeface="+mn-lt"/>
                <a:ea typeface="+mn-ea"/>
                <a:cs typeface="+mn-cs"/>
              </a:rPr>
              <a:t>. "CFTR modulators: Shedding light on precision medicine for cystic fibrosis." </a:t>
            </a:r>
            <a:r>
              <a:rPr lang="en-US" sz="1200" i="1" kern="1200" dirty="0" smtClean="0">
                <a:solidFill>
                  <a:schemeClr val="tx1"/>
                </a:solidFill>
                <a:effectLst/>
                <a:latin typeface="+mn-lt"/>
                <a:ea typeface="+mn-ea"/>
                <a:cs typeface="+mn-cs"/>
              </a:rPr>
              <a:t>Frontiers in Pharmacology</a:t>
            </a:r>
            <a:r>
              <a:rPr lang="en-US" sz="1200" kern="1200" dirty="0" smtClean="0">
                <a:solidFill>
                  <a:schemeClr val="tx1"/>
                </a:solidFill>
                <a:effectLst/>
                <a:latin typeface="+mn-lt"/>
                <a:ea typeface="+mn-ea"/>
                <a:cs typeface="+mn-cs"/>
              </a:rPr>
              <a:t> 7 (2016)</a:t>
            </a:r>
            <a:r>
              <a:rPr lang="en-US" sz="1200" kern="1200" baseline="0" dirty="0" smtClean="0">
                <a:solidFill>
                  <a:schemeClr val="tx1"/>
                </a:solidFill>
                <a:effectLst/>
                <a:latin typeface="+mn-lt"/>
                <a:ea typeface="+mn-ea"/>
                <a:cs typeface="+mn-cs"/>
              </a:rPr>
              <a:t> </a:t>
            </a:r>
            <a:r>
              <a:rPr lang="en-US" dirty="0" smtClean="0"/>
              <a:t>)</a:t>
            </a:r>
            <a:r>
              <a:rPr lang="en-US" sz="1200" i="0" dirty="0" smtClean="0">
                <a:solidFill>
                  <a:srgbClr val="000000"/>
                </a:solidFill>
                <a:ea typeface="Calibri" charset="0"/>
                <a:cs typeface="Calibri" charset="0"/>
              </a:rPr>
              <a:t> using </a:t>
            </a:r>
            <a:r>
              <a:rPr lang="en-US" sz="1200" i="0" dirty="0" err="1" smtClean="0">
                <a:solidFill>
                  <a:srgbClr val="000000"/>
                </a:solidFill>
                <a:ea typeface="Calibri" charset="0"/>
                <a:cs typeface="Calibri" charset="0"/>
              </a:rPr>
              <a:t>MapChart</a:t>
            </a:r>
            <a:r>
              <a:rPr lang="en-US" sz="1200" i="0" dirty="0" smtClean="0">
                <a:solidFill>
                  <a:srgbClr val="000000"/>
                </a:solidFill>
                <a:ea typeface="Calibri" charset="0"/>
                <a:cs typeface="Calibri" charset="0"/>
              </a:rPr>
              <a:t> on-line tool (</a:t>
            </a:r>
            <a:r>
              <a:rPr lang="en-US" sz="1200" i="0" u="sng" dirty="0" smtClean="0">
                <a:solidFill>
                  <a:srgbClr val="000000"/>
                </a:solidFill>
                <a:ea typeface="Calibri" charset="0"/>
                <a:cs typeface="Calibri" charset="0"/>
                <a:hlinkClick r:id="rId3"/>
              </a:rPr>
              <a:t>www.mapchart.net</a:t>
            </a:r>
            <a:r>
              <a:rPr lang="en-US" sz="1200" i="0" dirty="0" smtClean="0">
                <a:solidFill>
                  <a:srgbClr val="000000"/>
                </a:solidFill>
                <a:ea typeface="Calibri" charset="0"/>
                <a:cs typeface="Calibri" charset="0"/>
              </a:rPr>
              <a:t>).</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43</a:t>
            </a:fld>
            <a:endParaRPr lang="en-US"/>
          </a:p>
        </p:txBody>
      </p:sp>
    </p:spTree>
    <p:extLst>
      <p:ext uri="{BB962C8B-B14F-4D97-AF65-F5344CB8AC3E}">
        <p14:creationId xmlns:p14="http://schemas.microsoft.com/office/powerpoint/2010/main" val="30968518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TEACHER NOTES:</a:t>
            </a:r>
          </a:p>
          <a:p>
            <a:r>
              <a:rPr lang="en-US" dirty="0" smtClean="0"/>
              <a:t>These slides are provided to use if you aren’t able to photocopy the maps for each group, but it is far better to give each group a set of printouts of the maps to study. It</a:t>
            </a:r>
            <a:r>
              <a:rPr lang="en-US" baseline="0" dirty="0" smtClean="0"/>
              <a:t> is much easier to notice patterns when they can compare/contrast the maps side-by-side. </a:t>
            </a:r>
          </a:p>
          <a:p>
            <a:endParaRPr lang="en-US" dirty="0" smtClean="0"/>
          </a:p>
          <a:p>
            <a:r>
              <a:rPr lang="en-US" dirty="0" smtClean="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Map modified from the scientific publication:</a:t>
            </a:r>
            <a:r>
              <a:rPr lang="en-US" sz="1200" i="0" kern="1200" baseline="0" dirty="0" smtClean="0">
                <a:solidFill>
                  <a:schemeClr val="tx1"/>
                </a:solidFill>
                <a:effectLst/>
                <a:latin typeface="+mn-lt"/>
                <a:ea typeface="+mn-ea"/>
                <a:cs typeface="+mn-cs"/>
              </a:rPr>
              <a:t> </a:t>
            </a:r>
            <a:r>
              <a:rPr lang="en-US" dirty="0" err="1" smtClean="0"/>
              <a:t>Piel</a:t>
            </a:r>
            <a:r>
              <a:rPr lang="en-US" dirty="0"/>
              <a:t>, </a:t>
            </a:r>
            <a:r>
              <a:rPr lang="en-US" dirty="0" err="1"/>
              <a:t>Frédéric</a:t>
            </a:r>
            <a:r>
              <a:rPr lang="en-US" dirty="0"/>
              <a:t> B., et al. "Global distribution of the sickle cell gene and geographical confirmation of the malaria hypothesis." </a:t>
            </a:r>
            <a:r>
              <a:rPr lang="en-US" i="1" dirty="0"/>
              <a:t>Nature communications</a:t>
            </a:r>
            <a:r>
              <a:rPr lang="en-US" dirty="0"/>
              <a:t> 1 (2010): 104</a:t>
            </a:r>
            <a:r>
              <a:rPr lang="en-US" dirty="0" smtClean="0"/>
              <a:t>.</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44</a:t>
            </a:fld>
            <a:endParaRPr lang="en-US"/>
          </a:p>
        </p:txBody>
      </p:sp>
    </p:spTree>
    <p:extLst>
      <p:ext uri="{BB962C8B-B14F-4D97-AF65-F5344CB8AC3E}">
        <p14:creationId xmlns:p14="http://schemas.microsoft.com/office/powerpoint/2010/main" val="26745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a:t>
            </a:r>
            <a:r>
              <a:rPr lang="en-US" dirty="0" smtClean="0"/>
              <a:t>gain</a:t>
            </a:r>
            <a:r>
              <a:rPr lang="en-US" dirty="0"/>
              <a:t>, if you have a set of maps at each lab group,</a:t>
            </a:r>
            <a:r>
              <a:rPr lang="en-US" baseline="0" dirty="0"/>
              <a:t> have them record their questions then bring them back to the class. </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45</a:t>
            </a:fld>
            <a:endParaRPr lang="en-US"/>
          </a:p>
        </p:txBody>
      </p:sp>
    </p:spTree>
    <p:extLst>
      <p:ext uri="{BB962C8B-B14F-4D97-AF65-F5344CB8AC3E}">
        <p14:creationId xmlns:p14="http://schemas.microsoft.com/office/powerpoint/2010/main" val="22411169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Best to write on the board so the questions are visible when you go to the next slide.</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46</a:t>
            </a:fld>
            <a:endParaRPr lang="en-US"/>
          </a:p>
        </p:txBody>
      </p:sp>
    </p:spTree>
    <p:extLst>
      <p:ext uri="{BB962C8B-B14F-4D97-AF65-F5344CB8AC3E}">
        <p14:creationId xmlns:p14="http://schemas.microsoft.com/office/powerpoint/2010/main" val="16741188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If there is one (or more) question on the list that is more general (for example, why are</a:t>
            </a:r>
            <a:r>
              <a:rPr lang="en-US" baseline="0" dirty="0" smtClean="0"/>
              <a:t> there different frequencies of traits in different places? Or, what determines how common a trait is?)</a:t>
            </a:r>
            <a:r>
              <a:rPr lang="en-US" dirty="0" smtClean="0"/>
              <a:t>, they can pull it from</a:t>
            </a:r>
            <a:r>
              <a:rPr lang="en-US" baseline="0" dirty="0" smtClean="0"/>
              <a:t> the questions already on the list. If none of the questions on the list fill the bill, ask them to think of another question that would enable us to address all the others on the list. Once you have settled on the question, h</a:t>
            </a:r>
            <a:r>
              <a:rPr lang="en-US" dirty="0" smtClean="0"/>
              <a:t>ave students write it on their doodle sheets, but also</a:t>
            </a:r>
            <a:r>
              <a:rPr lang="en-US" baseline="0" dirty="0" smtClean="0"/>
              <a:t> post it - on the board, or a sheet of poster paper.</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47</a:t>
            </a:fld>
            <a:endParaRPr lang="en-US"/>
          </a:p>
        </p:txBody>
      </p:sp>
    </p:spTree>
    <p:extLst>
      <p:ext uri="{BB962C8B-B14F-4D97-AF65-F5344CB8AC3E}">
        <p14:creationId xmlns:p14="http://schemas.microsoft.com/office/powerpoint/2010/main" val="7340076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48</a:t>
            </a:fld>
            <a:endParaRPr lang="en-US"/>
          </a:p>
        </p:txBody>
      </p:sp>
    </p:spTree>
    <p:extLst>
      <p:ext uri="{BB962C8B-B14F-4D97-AF65-F5344CB8AC3E}">
        <p14:creationId xmlns:p14="http://schemas.microsoft.com/office/powerpoint/2010/main" val="12721233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49</a:t>
            </a:fld>
            <a:endParaRPr lang="en-US"/>
          </a:p>
        </p:txBody>
      </p:sp>
    </p:spTree>
    <p:extLst>
      <p:ext uri="{BB962C8B-B14F-4D97-AF65-F5344CB8AC3E}">
        <p14:creationId xmlns:p14="http://schemas.microsoft.com/office/powerpoint/2010/main" val="14538575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individually on doodle sheet</a:t>
            </a:r>
            <a:r>
              <a:rPr lang="en-US" dirty="0" smtClean="0"/>
              <a:t>. No discussion yet.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50</a:t>
            </a:fld>
            <a:endParaRPr lang="en-US"/>
          </a:p>
        </p:txBody>
      </p:sp>
    </p:spTree>
    <p:extLst>
      <p:ext uri="{BB962C8B-B14F-4D97-AF65-F5344CB8AC3E}">
        <p14:creationId xmlns:p14="http://schemas.microsoft.com/office/powerpoint/2010/main" val="6540145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whole slide before sending students to groups</a:t>
            </a:r>
            <a:r>
              <a:rPr lang="en-US" dirty="0" smtClean="0"/>
              <a:t>. </a:t>
            </a:r>
            <a:r>
              <a:rPr lang="en-US" dirty="0" err="1" smtClean="0"/>
              <a:t>Obv</a:t>
            </a:r>
            <a:r>
              <a:rPr lang="en-US" dirty="0" smtClean="0"/>
              <a:t>. if you haven’t used Talking Sticks before you’ll need to explain it here. These</a:t>
            </a:r>
            <a:r>
              <a:rPr lang="en-US" baseline="0" dirty="0" smtClean="0"/>
              <a:t> ideas are your “initial model ideas”. Record them on a poster so that you’ll be able to come back to them later. If you have multiple sections, record on the next slide, then at the end of the day, look at what you have from each class. Collate the lists from your various sections together into one initial model. Having a bunch of different working models around the room with drive you </a:t>
            </a:r>
            <a:r>
              <a:rPr lang="en-US" baseline="0" smtClean="0"/>
              <a:t>and you students crazy.</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51</a:t>
            </a:fld>
            <a:endParaRPr lang="en-US"/>
          </a:p>
        </p:txBody>
      </p:sp>
    </p:spTree>
    <p:extLst>
      <p:ext uri="{BB962C8B-B14F-4D97-AF65-F5344CB8AC3E}">
        <p14:creationId xmlns:p14="http://schemas.microsoft.com/office/powerpoint/2010/main" val="1281828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a:t>
            </a:fld>
            <a:endParaRPr lang="en-US"/>
          </a:p>
        </p:txBody>
      </p:sp>
    </p:spTree>
    <p:extLst>
      <p:ext uri="{BB962C8B-B14F-4D97-AF65-F5344CB8AC3E}">
        <p14:creationId xmlns:p14="http://schemas.microsoft.com/office/powerpoint/2010/main" val="2648657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Record these ideas on the</a:t>
            </a:r>
            <a:r>
              <a:rPr lang="en-US" baseline="0" dirty="0" smtClean="0"/>
              <a:t> whiteboard and/or poster paper so you’ll still be able to refer to them as you move on in the ppt. If you have multiple sections, you may just record in the </a:t>
            </a:r>
            <a:r>
              <a:rPr lang="en-US" baseline="0" dirty="0" err="1" smtClean="0"/>
              <a:t>powerpoint</a:t>
            </a:r>
            <a:r>
              <a:rPr lang="en-US" baseline="0" dirty="0" smtClean="0"/>
              <a:t> at first, then generate a poster that is a “mashup” of ideas from all of your classes that evening.</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52</a:t>
            </a:fld>
            <a:endParaRPr lang="en-US"/>
          </a:p>
        </p:txBody>
      </p:sp>
    </p:spTree>
    <p:extLst>
      <p:ext uri="{BB962C8B-B14F-4D97-AF65-F5344CB8AC3E}">
        <p14:creationId xmlns:p14="http://schemas.microsoft.com/office/powerpoint/2010/main" val="4912721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53</a:t>
            </a:fld>
            <a:endParaRPr lang="en-US"/>
          </a:p>
        </p:txBody>
      </p:sp>
    </p:spTree>
    <p:extLst>
      <p:ext uri="{BB962C8B-B14F-4D97-AF65-F5344CB8AC3E}">
        <p14:creationId xmlns:p14="http://schemas.microsoft.com/office/powerpoint/2010/main" val="6638176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54</a:t>
            </a:fld>
            <a:endParaRPr lang="en-US"/>
          </a:p>
        </p:txBody>
      </p:sp>
    </p:spTree>
    <p:extLst>
      <p:ext uri="{BB962C8B-B14F-4D97-AF65-F5344CB8AC3E}">
        <p14:creationId xmlns:p14="http://schemas.microsoft.com/office/powerpoint/2010/main" val="1008015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55</a:t>
            </a:fld>
            <a:endParaRPr lang="en-US"/>
          </a:p>
        </p:txBody>
      </p:sp>
    </p:spTree>
    <p:extLst>
      <p:ext uri="{BB962C8B-B14F-4D97-AF65-F5344CB8AC3E}">
        <p14:creationId xmlns:p14="http://schemas.microsoft.com/office/powerpoint/2010/main" val="1986911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We strongly recommend introducing</a:t>
            </a:r>
            <a:r>
              <a:rPr lang="en-US" baseline="0" dirty="0" smtClean="0"/>
              <a:t> students to probability in the genetics unit</a:t>
            </a:r>
            <a:r>
              <a:rPr lang="is-IS" baseline="0" dirty="0" smtClean="0"/>
              <a:t>…</a:t>
            </a:r>
            <a:r>
              <a:rPr lang="en-US" baseline="0" dirty="0" smtClean="0"/>
              <a:t> but if y</a:t>
            </a:r>
            <a:r>
              <a:rPr lang="en-US" dirty="0" smtClean="0"/>
              <a:t>ou didn’t, </a:t>
            </a:r>
            <a:r>
              <a:rPr lang="en-US" dirty="0"/>
              <a:t>you</a:t>
            </a:r>
            <a:r>
              <a:rPr lang="en-US" baseline="0" dirty="0"/>
              <a:t> will need to walk students through how to calculate the chances of picking a bean of each color from a cup, and how to use </a:t>
            </a:r>
            <a:r>
              <a:rPr lang="en-US" baseline="0" dirty="0" smtClean="0"/>
              <a:t>that information </a:t>
            </a:r>
            <a:r>
              <a:rPr lang="en-US" baseline="0" dirty="0"/>
              <a:t>to then calculate the chances of each combination (RR, RW etc</a:t>
            </a:r>
            <a:r>
              <a:rPr lang="en-US" baseline="0" dirty="0" smtClean="0"/>
              <a:t>.). Even if you did cover probability, they will probably need you a quick review here. For example: Chances of picking a red bean from one of the cups = 40 red/100 total beans = .4. Chances of getting a red bean from BOTH cups = .4 x .4 = .16 or 16%.</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57</a:t>
            </a:fld>
            <a:endParaRPr lang="en-US"/>
          </a:p>
        </p:txBody>
      </p:sp>
    </p:spTree>
    <p:extLst>
      <p:ext uri="{BB962C8B-B14F-4D97-AF65-F5344CB8AC3E}">
        <p14:creationId xmlns:p14="http://schemas.microsoft.com/office/powerpoint/2010/main" val="405364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You can hide this slide if your students don’t need it. It’s just provided for your convenience in case they do.</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58</a:t>
            </a:fld>
            <a:endParaRPr lang="en-US"/>
          </a:p>
        </p:txBody>
      </p:sp>
    </p:spTree>
    <p:extLst>
      <p:ext uri="{BB962C8B-B14F-4D97-AF65-F5344CB8AC3E}">
        <p14:creationId xmlns:p14="http://schemas.microsoft.com/office/powerpoint/2010/main" val="18699905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minute to review the concept of gene pool and what the beans represent.</a:t>
            </a:r>
            <a:r>
              <a:rPr lang="en-US" baseline="0" dirty="0"/>
              <a:t> The cups represent the gametes of all individuals of that gender in the population. Picking a bean from each represents those two individuals mating and the beans, once together, represent one of their offspring. In this way we see all the possible individuals in the next generation.</a:t>
            </a:r>
            <a:endParaRPr lang="en-US" dirty="0"/>
          </a:p>
        </p:txBody>
      </p:sp>
      <p:sp>
        <p:nvSpPr>
          <p:cNvPr id="4" name="Slide Number Placeholder 3"/>
          <p:cNvSpPr>
            <a:spLocks noGrp="1"/>
          </p:cNvSpPr>
          <p:nvPr>
            <p:ph type="sldNum" sz="quarter" idx="10"/>
          </p:nvPr>
        </p:nvSpPr>
        <p:spPr/>
        <p:txBody>
          <a:bodyPr/>
          <a:lstStyle/>
          <a:p>
            <a:fld id="{4282364A-0192-4143-98A6-A1A46A56398E}" type="slidenum">
              <a:rPr lang="en-US" smtClean="0"/>
              <a:t>59</a:t>
            </a:fld>
            <a:endParaRPr lang="en-US"/>
          </a:p>
        </p:txBody>
      </p:sp>
    </p:spTree>
    <p:extLst>
      <p:ext uri="{BB962C8B-B14F-4D97-AF65-F5344CB8AC3E}">
        <p14:creationId xmlns:p14="http://schemas.microsoft.com/office/powerpoint/2010/main" val="10617482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making sure here that </a:t>
            </a:r>
            <a:r>
              <a:rPr lang="en-US" baseline="0" dirty="0" smtClean="0"/>
              <a:t>students know what each part of the simulation represents!! Otherwise, they’re not doing science, they’re just bean pickers!</a:t>
            </a:r>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60</a:t>
            </a:fld>
            <a:endParaRPr lang="en-US"/>
          </a:p>
        </p:txBody>
      </p:sp>
    </p:spTree>
    <p:extLst>
      <p:ext uri="{BB962C8B-B14F-4D97-AF65-F5344CB8AC3E}">
        <p14:creationId xmlns:p14="http://schemas.microsoft.com/office/powerpoint/2010/main" val="6693800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how important it is that they be</a:t>
            </a:r>
            <a:r>
              <a:rPr lang="en-US" baseline="0" dirty="0" smtClean="0"/>
              <a:t> organized and orderly – otherwise they will be hating life!! If numbers come out wrong the only way to “fix it” is to redo the whole procedure.</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61</a:t>
            </a:fld>
            <a:endParaRPr lang="en-US"/>
          </a:p>
        </p:txBody>
      </p:sp>
    </p:spTree>
    <p:extLst>
      <p:ext uri="{BB962C8B-B14F-4D97-AF65-F5344CB8AC3E}">
        <p14:creationId xmlns:p14="http://schemas.microsoft.com/office/powerpoint/2010/main" val="9354915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the directions to have up on the overhead to reference as they do the procedure.</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62</a:t>
            </a:fld>
            <a:endParaRPr lang="en-US"/>
          </a:p>
        </p:txBody>
      </p:sp>
    </p:spTree>
    <p:extLst>
      <p:ext uri="{BB962C8B-B14F-4D97-AF65-F5344CB8AC3E}">
        <p14:creationId xmlns:p14="http://schemas.microsoft.com/office/powerpoint/2010/main" val="190888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a:t>
            </a:fld>
            <a:endParaRPr lang="en-US"/>
          </a:p>
        </p:txBody>
      </p:sp>
    </p:spTree>
    <p:extLst>
      <p:ext uri="{BB962C8B-B14F-4D97-AF65-F5344CB8AC3E}">
        <p14:creationId xmlns:p14="http://schemas.microsoft.com/office/powerpoint/2010/main" val="18366430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Hide this slide. Sample data, just in case it</a:t>
            </a:r>
            <a:r>
              <a:rPr lang="en-US" baseline="0" dirty="0"/>
              <a:t> might be useful! Note that students may need to be reminded that the numbers in the last column on their data table for group data are NOT these totals. They use these numbers to calculate the </a:t>
            </a:r>
            <a:r>
              <a:rPr lang="en-US" baseline="0" dirty="0" err="1"/>
              <a:t>percents</a:t>
            </a:r>
            <a:r>
              <a:rPr lang="en-US" baseline="0" dirty="0"/>
              <a:t> and then enter the </a:t>
            </a:r>
            <a:r>
              <a:rPr lang="en-US" baseline="0" dirty="0" err="1"/>
              <a:t>percents</a:t>
            </a:r>
            <a:r>
              <a:rPr lang="en-US" baseline="0" dirty="0"/>
              <a:t> on the data table.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63</a:t>
            </a:fld>
            <a:endParaRPr lang="en-US"/>
          </a:p>
        </p:txBody>
      </p:sp>
    </p:spTree>
    <p:extLst>
      <p:ext uri="{BB962C8B-B14F-4D97-AF65-F5344CB8AC3E}">
        <p14:creationId xmlns:p14="http://schemas.microsoft.com/office/powerpoint/2010/main" val="15646833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 questions</a:t>
            </a:r>
            <a:r>
              <a:rPr lang="en-US" baseline="0" dirty="0" smtClean="0"/>
              <a:t> are either drawn from the lab discussion questions or address the experimental question of the lab. </a:t>
            </a:r>
            <a:r>
              <a:rPr lang="en-US" dirty="0" smtClean="0"/>
              <a:t>Use</a:t>
            </a:r>
            <a:r>
              <a:rPr lang="en-US" baseline="0" dirty="0" smtClean="0"/>
              <a:t> your discretion as to when is is best to this slide. Ideally, use it to structure the discussion after students have completed a full lab write-up. However, if your students need a lot more support, you could do it right after they finish the procedure, to help prepare them to do the write-up. </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64</a:t>
            </a:fld>
            <a:endParaRPr lang="en-US"/>
          </a:p>
        </p:txBody>
      </p:sp>
    </p:spTree>
    <p:extLst>
      <p:ext uri="{BB962C8B-B14F-4D97-AF65-F5344CB8AC3E}">
        <p14:creationId xmlns:p14="http://schemas.microsoft.com/office/powerpoint/2010/main" val="15560391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We have some initial ideas from earlier in the unit,</a:t>
            </a:r>
            <a:r>
              <a:rPr lang="en-US" baseline="0" dirty="0" smtClean="0"/>
              <a:t> </a:t>
            </a:r>
            <a:r>
              <a:rPr lang="en-US" dirty="0" smtClean="0"/>
              <a:t>and they should still be posted, but we recommend starting a ”clean” list of model ideas at this point.</a:t>
            </a:r>
            <a:r>
              <a:rPr lang="en-US" baseline="0" dirty="0" smtClean="0"/>
              <a:t> We will come back the initial ideas as we go along, but on our fresh list we will only put ideas that we KNOW are keepers. We can add in ideas from the initial list along the way as we go deeper.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This discussion</a:t>
            </a:r>
            <a:r>
              <a:rPr lang="en-US" baseline="0" dirty="0" smtClean="0"/>
              <a:t> </a:t>
            </a:r>
            <a:r>
              <a:rPr lang="en-US" dirty="0" smtClean="0"/>
              <a:t>should definitely come </a:t>
            </a:r>
            <a:r>
              <a:rPr lang="en-US" u="sng" dirty="0" smtClean="0"/>
              <a:t>after</a:t>
            </a:r>
            <a:r>
              <a:rPr lang="en-US" u="none" dirty="0" smtClean="0"/>
              <a:t> </a:t>
            </a:r>
            <a:r>
              <a:rPr lang="en-US" dirty="0" smtClean="0"/>
              <a:t>you have discussed and collected the lab. Its</a:t>
            </a:r>
            <a:r>
              <a:rPr lang="en-US" baseline="0" dirty="0" smtClean="0"/>
              <a:t> purpose is to figure out how to use what we learned in the lab in building our model. </a:t>
            </a:r>
            <a:r>
              <a:rPr lang="en-US" dirty="0" smtClean="0"/>
              <a:t>This </a:t>
            </a:r>
            <a:r>
              <a:rPr lang="en-US" dirty="0"/>
              <a:t>is just a conversation. You can have them pair/share</a:t>
            </a:r>
            <a:r>
              <a:rPr lang="en-US" baseline="0" dirty="0"/>
              <a:t> before calling on anyone, but it should go pretty </a:t>
            </a:r>
            <a:r>
              <a:rPr lang="en-US" baseline="0" dirty="0" smtClean="0"/>
              <a:t>fast.  </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For item 1, hopefully we add something along the lines of: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1" dirty="0"/>
              <a:t>“Chances of genotypes and phenotypes occurring in a population depend on the frequency of alleles in the gene pool.”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1" dirty="0"/>
              <a:t>For item 2, </a:t>
            </a:r>
            <a:r>
              <a:rPr lang="en-US" i="1" baseline="0" dirty="0"/>
              <a:t>h</a:t>
            </a:r>
            <a:r>
              <a:rPr lang="en-US" baseline="0" dirty="0"/>
              <a:t>opefully we add something along the lines of: </a:t>
            </a:r>
            <a:r>
              <a:rPr lang="en-US" i="1" baseline="0" dirty="0"/>
              <a:t>“frequencies of alleles from one generation to the next don’t change if no selection (migration, mutation may also be mentioned).”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1"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65</a:t>
            </a:fld>
            <a:endParaRPr lang="en-US"/>
          </a:p>
        </p:txBody>
      </p:sp>
    </p:spTree>
    <p:extLst>
      <p:ext uri="{BB962C8B-B14F-4D97-AF65-F5344CB8AC3E}">
        <p14:creationId xmlns:p14="http://schemas.microsoft.com/office/powerpoint/2010/main" val="17274682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TEACHER NOTES:</a:t>
            </a:r>
          </a:p>
          <a:p>
            <a:r>
              <a:rPr lang="en-US" i="0" baseline="0" dirty="0" smtClean="0"/>
              <a:t>Let them answer before showing the question at the bottom, unless they seem stumped. In that case go ahead that ask it. This was a discussion question on the lab, so it should ring a bell and may help them unblock their thoughts. If you don’t think they need that prompt, have them share out their ideas, then ask the question. However you accomplish it, we want students to have this idea about lethality in the front of their mind as we go into the next segment so that they will notice that the incidence of SCA is surprisingly high in parts of Africa.</a:t>
            </a:r>
            <a:endParaRPr lang="en-US" i="0" baseline="0"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66</a:t>
            </a:fld>
            <a:endParaRPr lang="en-US"/>
          </a:p>
        </p:txBody>
      </p:sp>
    </p:spTree>
    <p:extLst>
      <p:ext uri="{BB962C8B-B14F-4D97-AF65-F5344CB8AC3E}">
        <p14:creationId xmlns:p14="http://schemas.microsoft.com/office/powerpoint/2010/main" val="17082828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67</a:t>
            </a:fld>
            <a:endParaRPr lang="en-US"/>
          </a:p>
        </p:txBody>
      </p:sp>
    </p:spTree>
    <p:extLst>
      <p:ext uri="{BB962C8B-B14F-4D97-AF65-F5344CB8AC3E}">
        <p14:creationId xmlns:p14="http://schemas.microsoft.com/office/powerpoint/2010/main" val="5114147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68</a:t>
            </a:fld>
            <a:endParaRPr lang="en-US"/>
          </a:p>
        </p:txBody>
      </p:sp>
    </p:spTree>
    <p:extLst>
      <p:ext uri="{BB962C8B-B14F-4D97-AF65-F5344CB8AC3E}">
        <p14:creationId xmlns:p14="http://schemas.microsoft.com/office/powerpoint/2010/main" val="14344301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5"/>
          </p:nvPr>
        </p:nvSpPr>
        <p:spPr/>
        <p:txBody>
          <a:bodyPr/>
          <a:lstStyle/>
          <a:p>
            <a:fld id="{5411C8B6-9A80-4386-88EB-CB5E10B1A476}" type="slidenum">
              <a:rPr lang="en-US" smtClean="0"/>
              <a:t>69</a:t>
            </a:fld>
            <a:endParaRPr lang="en-US"/>
          </a:p>
        </p:txBody>
      </p:sp>
    </p:spTree>
    <p:extLst>
      <p:ext uri="{BB962C8B-B14F-4D97-AF65-F5344CB8AC3E}">
        <p14:creationId xmlns:p14="http://schemas.microsoft.com/office/powerpoint/2010/main" val="10698952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70</a:t>
            </a:fld>
            <a:endParaRPr lang="en-US"/>
          </a:p>
        </p:txBody>
      </p:sp>
    </p:spTree>
    <p:extLst>
      <p:ext uri="{BB962C8B-B14F-4D97-AF65-F5344CB8AC3E}">
        <p14:creationId xmlns:p14="http://schemas.microsoft.com/office/powerpoint/2010/main" val="4742769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We</a:t>
            </a:r>
            <a:r>
              <a:rPr lang="en-US" baseline="0" dirty="0" smtClean="0"/>
              <a:t> expect (and hope!) that they recognize we’re not there yet! If they don’t you may have to remind them of some of their questions from earlier</a:t>
            </a:r>
            <a:r>
              <a:rPr lang="is-IS" baseline="0" dirty="0" smtClean="0"/>
              <a:t>…or possibly ask some of your own if you don’t have any good ones. For example, can we now explain why no one in Greenland has Huntington’s disease?</a:t>
            </a:r>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71</a:t>
            </a:fld>
            <a:endParaRPr lang="en-US"/>
          </a:p>
        </p:txBody>
      </p:sp>
    </p:spTree>
    <p:extLst>
      <p:ext uri="{BB962C8B-B14F-4D97-AF65-F5344CB8AC3E}">
        <p14:creationId xmlns:p14="http://schemas.microsoft.com/office/powerpoint/2010/main" val="4879171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TEACHER NOTES:</a:t>
            </a:r>
            <a:br>
              <a:rPr lang="en-US" baseline="0" dirty="0" smtClean="0"/>
            </a:br>
            <a:r>
              <a:rPr lang="en-US" baseline="0" dirty="0" smtClean="0"/>
              <a:t>Depending on time available, either show &amp; discuss </a:t>
            </a:r>
            <a:r>
              <a:rPr lang="en-US" baseline="0" dirty="0"/>
              <a:t>the </a:t>
            </a:r>
            <a:r>
              <a:rPr lang="en-US" baseline="0" dirty="0" smtClean="0"/>
              <a:t>following 4 slides </a:t>
            </a:r>
            <a:r>
              <a:rPr lang="en-US" baseline="0" dirty="0"/>
              <a:t>about </a:t>
            </a:r>
            <a:r>
              <a:rPr lang="en-US" baseline="0" dirty="0" smtClean="0"/>
              <a:t>SCA, </a:t>
            </a:r>
            <a:r>
              <a:rPr lang="en-US" baseline="0" dirty="0"/>
              <a:t>or have students read </a:t>
            </a:r>
            <a:r>
              <a:rPr lang="en-US" baseline="0" dirty="0" smtClean="0"/>
              <a:t>(maybe do a paired reading) about </a:t>
            </a:r>
            <a:r>
              <a:rPr lang="en-US" baseline="0" dirty="0"/>
              <a:t>the disease. </a:t>
            </a:r>
            <a:r>
              <a:rPr lang="en-US" baseline="0" dirty="0" smtClean="0"/>
              <a:t>Either way, the goal is </a:t>
            </a:r>
            <a:r>
              <a:rPr lang="en-US" baseline="0" dirty="0"/>
              <a:t>to establish </a:t>
            </a:r>
            <a:r>
              <a:rPr lang="en-US" baseline="0" dirty="0" smtClean="0"/>
              <a:t>that 1) </a:t>
            </a:r>
            <a:r>
              <a:rPr lang="en-US" baseline="0" dirty="0"/>
              <a:t>the disease is genetic and </a:t>
            </a:r>
            <a:r>
              <a:rPr lang="en-US" baseline="0" dirty="0" smtClean="0"/>
              <a:t>2) without </a:t>
            </a:r>
            <a:r>
              <a:rPr lang="en-US" baseline="0" dirty="0"/>
              <a:t>modern medicine, the disease </a:t>
            </a:r>
            <a:r>
              <a:rPr lang="en-US" baseline="0" dirty="0" smtClean="0"/>
              <a:t>is usually </a:t>
            </a:r>
            <a:r>
              <a:rPr lang="en-US" baseline="0" dirty="0"/>
              <a:t>(50-80% of the time) </a:t>
            </a:r>
            <a:r>
              <a:rPr lang="en-US" baseline="0" dirty="0" smtClean="0"/>
              <a:t>fatal </a:t>
            </a:r>
            <a:r>
              <a:rPr lang="en-US" baseline="0" dirty="0"/>
              <a:t>in childhood.</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72</a:t>
            </a:fld>
            <a:endParaRPr lang="en-US"/>
          </a:p>
        </p:txBody>
      </p:sp>
    </p:spTree>
    <p:extLst>
      <p:ext uri="{BB962C8B-B14F-4D97-AF65-F5344CB8AC3E}">
        <p14:creationId xmlns:p14="http://schemas.microsoft.com/office/powerpoint/2010/main" val="1501710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a:t>
            </a:fld>
            <a:endParaRPr lang="en-US"/>
          </a:p>
        </p:txBody>
      </p:sp>
    </p:spTree>
    <p:extLst>
      <p:ext uri="{BB962C8B-B14F-4D97-AF65-F5344CB8AC3E}">
        <p14:creationId xmlns:p14="http://schemas.microsoft.com/office/powerpoint/2010/main" val="21218474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524A28EE-6E2D-A94B-A951-AC24635F57EA}" type="slidenum">
              <a:rPr lang="en-US" sz="1200">
                <a:latin typeface="Arial" charset="0"/>
              </a:rPr>
              <a:pPr/>
              <a:t>73</a:t>
            </a:fld>
            <a:endParaRPr lang="en-US" sz="120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a:ea typeface="ＭＳ Ｐゴシック" charset="0"/>
                <a:cs typeface="ＭＳ Ｐゴシック" charset="0"/>
              </a:rPr>
              <a:t>TEACHER NOTES</a:t>
            </a:r>
            <a:r>
              <a:rPr lang="en-US" dirty="0" smtClean="0">
                <a:ea typeface="ＭＳ Ｐゴシック" charset="0"/>
                <a:cs typeface="ＭＳ Ｐゴシック" charset="0"/>
              </a:rPr>
              <a:t>: Most</a:t>
            </a:r>
            <a:r>
              <a:rPr lang="en-US" baseline="0" dirty="0" smtClean="0">
                <a:ea typeface="ＭＳ Ｐゴシック" charset="0"/>
                <a:cs typeface="ＭＳ Ｐゴシック" charset="0"/>
              </a:rPr>
              <a:t> important take-away from this slide - it’s genetic, and it affects RBC’s.</a:t>
            </a:r>
            <a:endParaRPr lang="en-US" dirty="0">
              <a:ea typeface="ＭＳ Ｐゴシック" charset="0"/>
              <a:cs typeface="ＭＳ Ｐゴシック" charset="0"/>
            </a:endParaRPr>
          </a:p>
          <a:p>
            <a:pPr eaLnBrk="1" hangingPunct="1"/>
            <a:endParaRPr lang="en-US" dirty="0">
              <a:ea typeface="ＭＳ Ｐゴシック" charset="0"/>
              <a:cs typeface="ＭＳ Ｐゴシック" charset="0"/>
            </a:endParaRPr>
          </a:p>
        </p:txBody>
      </p:sp>
    </p:spTree>
    <p:extLst>
      <p:ext uri="{BB962C8B-B14F-4D97-AF65-F5344CB8AC3E}">
        <p14:creationId xmlns:p14="http://schemas.microsoft.com/office/powerpoint/2010/main" val="36821682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524A28EE-6E2D-A94B-A951-AC24635F57EA}" type="slidenum">
              <a:rPr lang="en-US" sz="1200">
                <a:latin typeface="Arial" charset="0"/>
              </a:rPr>
              <a:pPr/>
              <a:t>74</a:t>
            </a:fld>
            <a:endParaRPr lang="en-US" sz="120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a:ea typeface="ＭＳ Ｐゴシック" charset="0"/>
                <a:cs typeface="ＭＳ Ｐゴシック" charset="0"/>
              </a:rPr>
              <a:t>TEACHER</a:t>
            </a:r>
            <a:r>
              <a:rPr lang="en-US" baseline="0" dirty="0">
                <a:ea typeface="ＭＳ Ｐゴシック" charset="0"/>
                <a:cs typeface="ＭＳ Ｐゴシック" charset="0"/>
              </a:rPr>
              <a:t> NOTES:</a:t>
            </a:r>
          </a:p>
          <a:p>
            <a:pPr eaLnBrk="1" hangingPunct="1"/>
            <a:r>
              <a:rPr lang="en-US" dirty="0">
                <a:ea typeface="ＭＳ Ｐゴシック" charset="0"/>
                <a:cs typeface="ＭＳ Ｐゴシック" charset="0"/>
              </a:rPr>
              <a:t>The single, point mutation causes a change in amino</a:t>
            </a:r>
            <a:r>
              <a:rPr lang="en-US" baseline="0" dirty="0">
                <a:ea typeface="ＭＳ Ｐゴシック" charset="0"/>
                <a:cs typeface="ＭＳ Ｐゴシック" charset="0"/>
              </a:rPr>
              <a:t> acid that prevents the protein from folding properly and forming characteristic tetramers. This complete changes the ability of the protein to function properly.</a:t>
            </a:r>
            <a:endParaRPr lang="en-US" dirty="0">
              <a:ea typeface="ＭＳ Ｐゴシック" charset="0"/>
              <a:cs typeface="ＭＳ Ｐゴシック" charset="0"/>
            </a:endParaRPr>
          </a:p>
        </p:txBody>
      </p:sp>
    </p:spTree>
    <p:extLst>
      <p:ext uri="{BB962C8B-B14F-4D97-AF65-F5344CB8AC3E}">
        <p14:creationId xmlns:p14="http://schemas.microsoft.com/office/powerpoint/2010/main" val="40102980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524A28EE-6E2D-A94B-A951-AC24635F57EA}" type="slidenum">
              <a:rPr lang="en-US" sz="1200">
                <a:latin typeface="Arial" charset="0"/>
              </a:rPr>
              <a:pPr/>
              <a:t>75</a:t>
            </a:fld>
            <a:endParaRPr lang="en-US" sz="120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a:ea typeface="ＭＳ Ｐゴシック" charset="0"/>
                <a:cs typeface="ＭＳ Ｐゴシック"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ea typeface="ＭＳ Ｐゴシック" charset="0"/>
                <a:cs typeface="ＭＳ Ｐゴシック" charset="0"/>
              </a:rPr>
              <a:t>Helps students understand the consequences of the altered shape of RBCs. </a:t>
            </a:r>
            <a:endParaRPr lang="en-US" dirty="0">
              <a:ea typeface="ＭＳ Ｐゴシック" charset="0"/>
              <a:cs typeface="ＭＳ Ｐゴシック" charset="0"/>
            </a:endParaRPr>
          </a:p>
          <a:p>
            <a:pPr eaLnBrk="1" hangingPunct="1"/>
            <a:endParaRPr lang="en-US" dirty="0">
              <a:ea typeface="ＭＳ Ｐゴシック" charset="0"/>
              <a:cs typeface="ＭＳ Ｐゴシック" charset="0"/>
            </a:endParaRPr>
          </a:p>
          <a:p>
            <a:pPr eaLnBrk="1" hangingPunct="1"/>
            <a:endParaRPr lang="en-US" dirty="0">
              <a:ea typeface="ＭＳ Ｐゴシック" charset="0"/>
              <a:cs typeface="ＭＳ Ｐゴシック" charset="0"/>
            </a:endParaRPr>
          </a:p>
          <a:p>
            <a:pPr eaLnBrk="1" hangingPunct="1"/>
            <a:r>
              <a:rPr lang="en-US" dirty="0">
                <a:ea typeface="ＭＳ Ｐゴシック" charset="0"/>
                <a:cs typeface="ＭＳ Ｐゴシック" charset="0"/>
              </a:rPr>
              <a:t>SOURCES:</a:t>
            </a:r>
          </a:p>
          <a:p>
            <a:pPr eaLnBrk="1" hangingPunct="1"/>
            <a:r>
              <a:rPr lang="en-US" sz="1200" dirty="0">
                <a:ea typeface="ＭＳ Ｐゴシック" charset="0"/>
              </a:rPr>
              <a:t>National Institute of Health</a:t>
            </a:r>
          </a:p>
          <a:p>
            <a:pPr eaLnBrk="1" hangingPunct="1"/>
            <a:r>
              <a:rPr lang="en-US" sz="1200" dirty="0">
                <a:ea typeface="ＭＳ Ｐゴシック" charset="0"/>
              </a:rPr>
              <a:t>(</a:t>
            </a:r>
            <a:r>
              <a:rPr lang="en-US" sz="1200" dirty="0"/>
              <a:t>http://www.nhlbi.nih.gov/health/health-topics/topics/sca/)</a:t>
            </a:r>
          </a:p>
          <a:p>
            <a:pPr eaLnBrk="1" hangingPunct="1"/>
            <a:endParaRPr lang="en-US" dirty="0">
              <a:ea typeface="ＭＳ Ｐゴシック" charset="0"/>
              <a:cs typeface="ＭＳ Ｐゴシック" charset="0"/>
            </a:endParaRPr>
          </a:p>
          <a:p>
            <a:pPr eaLnBrk="1" hangingPunct="1"/>
            <a:r>
              <a:rPr lang="en-US" dirty="0">
                <a:ea typeface="ＭＳ Ｐゴシック" charset="0"/>
                <a:cs typeface="ＭＳ Ｐゴシック" charset="0"/>
              </a:rPr>
              <a:t> </a:t>
            </a:r>
          </a:p>
        </p:txBody>
      </p:sp>
    </p:spTree>
    <p:extLst>
      <p:ext uri="{BB962C8B-B14F-4D97-AF65-F5344CB8AC3E}">
        <p14:creationId xmlns:p14="http://schemas.microsoft.com/office/powerpoint/2010/main" val="28308860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9B9B8563-9F7A-A04A-8EE5-D494994CBB7C}" type="slidenum">
              <a:rPr lang="en-US" sz="1200">
                <a:latin typeface="Arial" charset="0"/>
              </a:rPr>
              <a:pPr/>
              <a:t>76</a:t>
            </a:fld>
            <a:endParaRPr lang="en-US" sz="1200">
              <a:latin typeface="Arial" charset="0"/>
            </a:endParaRPr>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ea typeface="ＭＳ Ｐゴシック" charset="0"/>
                <a:cs typeface="ＭＳ Ｐゴシック" charset="0"/>
              </a:rPr>
              <a:t>TEACHER NOTES:</a:t>
            </a:r>
          </a:p>
          <a:p>
            <a:pPr eaLnBrk="1" hangingPunct="1"/>
            <a:r>
              <a:rPr lang="en-US" dirty="0" smtClean="0">
                <a:ea typeface="ＭＳ Ｐゴシック" charset="0"/>
                <a:cs typeface="ＭＳ Ｐゴシック" charset="0"/>
              </a:rPr>
              <a:t>Most important takeaways: there</a:t>
            </a:r>
            <a:r>
              <a:rPr lang="en-US" baseline="0" dirty="0" smtClean="0">
                <a:ea typeface="ＭＳ Ｐゴシック" charset="0"/>
                <a:cs typeface="ＭＳ Ｐゴシック" charset="0"/>
              </a:rPr>
              <a:t> are 3 phenotypes (so, codominance), and it is highly lethal for homozygotes in areas with poor access to medical. care.</a:t>
            </a:r>
            <a:endParaRPr lang="en-US" dirty="0">
              <a:ea typeface="ＭＳ Ｐゴシック" charset="0"/>
              <a:cs typeface="ＭＳ Ｐゴシック" charset="0"/>
            </a:endParaRPr>
          </a:p>
        </p:txBody>
      </p:sp>
    </p:spTree>
    <p:extLst>
      <p:ext uri="{BB962C8B-B14F-4D97-AF65-F5344CB8AC3E}">
        <p14:creationId xmlns:p14="http://schemas.microsoft.com/office/powerpoint/2010/main" val="9512119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You may need to remind students about some of the patterns we studied</a:t>
            </a:r>
            <a:r>
              <a:rPr lang="en-US" baseline="0" dirty="0" smtClean="0"/>
              <a:t> – i.e. simple dominance, codominance, sex-linked etc. Sickle cell is an example of codominance  (two alleles, each genotype has its own phenotype).</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77</a:t>
            </a:fld>
            <a:endParaRPr lang="en-US"/>
          </a:p>
        </p:txBody>
      </p:sp>
    </p:spTree>
    <p:extLst>
      <p:ext uri="{BB962C8B-B14F-4D97-AF65-F5344CB8AC3E}">
        <p14:creationId xmlns:p14="http://schemas.microsoft.com/office/powerpoint/2010/main" val="16320440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Hopefully </a:t>
            </a:r>
            <a:r>
              <a:rPr lang="en-US" dirty="0"/>
              <a:t>students suggest that some large percentage of RR won’t go back into the cups for the second generation. If</a:t>
            </a:r>
            <a:r>
              <a:rPr lang="en-US" baseline="0" dirty="0"/>
              <a:t> they are going to carry out their procedure you can provide an extra cup (a “cemetery”) for them to put those RR’s that don’t survive into.</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78</a:t>
            </a:fld>
            <a:endParaRPr lang="en-US"/>
          </a:p>
        </p:txBody>
      </p:sp>
    </p:spTree>
    <p:extLst>
      <p:ext uri="{BB962C8B-B14F-4D97-AF65-F5344CB8AC3E}">
        <p14:creationId xmlns:p14="http://schemas.microsoft.com/office/powerpoint/2010/main" val="10727978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is for after you’ve either had them try their idea (if</a:t>
            </a:r>
            <a:r>
              <a:rPr lang="en-US" baseline="0" dirty="0" smtClean="0"/>
              <a:t> there was time for it), or just to follow up with what they predict would have happened. It </a:t>
            </a:r>
            <a:r>
              <a:rPr lang="en-US" dirty="0" smtClean="0"/>
              <a:t>can </a:t>
            </a:r>
            <a:r>
              <a:rPr lang="en-US" dirty="0"/>
              <a:t>just be a discussion with pair shares</a:t>
            </a:r>
            <a:r>
              <a:rPr lang="en-US" dirty="0" smtClean="0"/>
              <a:t>. </a:t>
            </a:r>
          </a:p>
          <a:p>
            <a:endParaRPr lang="en-US" dirty="0" smtClean="0"/>
          </a:p>
          <a:p>
            <a:r>
              <a:rPr lang="en-US" dirty="0" smtClean="0"/>
              <a:t>Most important that they recognize two things before moving</a:t>
            </a:r>
            <a:r>
              <a:rPr lang="en-US" baseline="0" dirty="0" smtClean="0"/>
              <a:t> on</a:t>
            </a:r>
            <a:r>
              <a:rPr lang="en-US" dirty="0" smtClean="0"/>
              <a:t>: 1) the frequency of the R allele will</a:t>
            </a:r>
            <a:r>
              <a:rPr lang="en-US" baseline="0" dirty="0" smtClean="0"/>
              <a:t> quickly go down, but 2) it will never be completely eliminated because of heterozygotes.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79</a:t>
            </a:fld>
            <a:endParaRPr lang="en-US"/>
          </a:p>
        </p:txBody>
      </p:sp>
    </p:spTree>
    <p:extLst>
      <p:ext uri="{BB962C8B-B14F-4D97-AF65-F5344CB8AC3E}">
        <p14:creationId xmlns:p14="http://schemas.microsoft.com/office/powerpoint/2010/main" val="394238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Random</a:t>
            </a:r>
            <a:r>
              <a:rPr lang="en-US" baseline="0" dirty="0" smtClean="0"/>
              <a:t> call to s</a:t>
            </a:r>
            <a:r>
              <a:rPr lang="en-US" dirty="0" smtClean="0"/>
              <a:t>hare out ideas initially, then just open it up to all comers. Record</a:t>
            </a:r>
            <a:r>
              <a:rPr lang="en-US" baseline="0" dirty="0" smtClean="0"/>
              <a:t> on white board as ideas emerge. </a:t>
            </a:r>
            <a:r>
              <a:rPr lang="en-US" dirty="0" smtClean="0"/>
              <a:t>Come to a consensus about what to add. Use their wording</a:t>
            </a:r>
            <a:r>
              <a:rPr lang="en-US" baseline="0" dirty="0" smtClean="0"/>
              <a:t> but be sure it includes the idea that when </a:t>
            </a:r>
            <a:r>
              <a:rPr lang="en-US" baseline="0" dirty="0"/>
              <a:t>not all phenotypes have an equal chance to survive, allele frequencies change. </a:t>
            </a:r>
            <a:r>
              <a:rPr lang="en-US" baseline="0" dirty="0" smtClean="0"/>
              <a:t>If they stop there, gently coax them to go further and be more specific</a:t>
            </a:r>
            <a:r>
              <a:rPr lang="is-IS" baseline="0" dirty="0" smtClean="0"/>
              <a:t>…so what would happen to the allele frequencies for a phenotype that is disadvantageous...? etc.</a:t>
            </a:r>
            <a:r>
              <a:rPr lang="en-US" baseline="0" dirty="0" smtClean="0"/>
              <a:t>. Hopefully you end up with the idea that frequency of alleles associated with disadvantageous phenotypes decrease</a:t>
            </a:r>
            <a:r>
              <a:rPr lang="en-US" baseline="0" dirty="0"/>
              <a:t>, </a:t>
            </a:r>
            <a:r>
              <a:rPr lang="en-US" baseline="0" dirty="0" smtClean="0"/>
              <a:t>advantageous ones increase.</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80</a:t>
            </a:fld>
            <a:endParaRPr lang="en-US"/>
          </a:p>
        </p:txBody>
      </p:sp>
    </p:spTree>
    <p:extLst>
      <p:ext uri="{BB962C8B-B14F-4D97-AF65-F5344CB8AC3E}">
        <p14:creationId xmlns:p14="http://schemas.microsoft.com/office/powerpoint/2010/main" val="12951518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81</a:t>
            </a:fld>
            <a:endParaRPr lang="en-US"/>
          </a:p>
        </p:txBody>
      </p:sp>
    </p:spTree>
    <p:extLst>
      <p:ext uri="{BB962C8B-B14F-4D97-AF65-F5344CB8AC3E}">
        <p14:creationId xmlns:p14="http://schemas.microsoft.com/office/powerpoint/2010/main" val="8124475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82</a:t>
            </a:fld>
            <a:endParaRPr lang="en-US"/>
          </a:p>
        </p:txBody>
      </p:sp>
    </p:spTree>
    <p:extLst>
      <p:ext uri="{BB962C8B-B14F-4D97-AF65-F5344CB8AC3E}">
        <p14:creationId xmlns:p14="http://schemas.microsoft.com/office/powerpoint/2010/main" val="1853160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a:t>
            </a:fld>
            <a:endParaRPr lang="en-US"/>
          </a:p>
        </p:txBody>
      </p:sp>
    </p:spTree>
    <p:extLst>
      <p:ext uri="{BB962C8B-B14F-4D97-AF65-F5344CB8AC3E}">
        <p14:creationId xmlns:p14="http://schemas.microsoft.com/office/powerpoint/2010/main" val="131703690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83</a:t>
            </a:fld>
            <a:endParaRPr lang="en-US"/>
          </a:p>
        </p:txBody>
      </p:sp>
    </p:spTree>
    <p:extLst>
      <p:ext uri="{BB962C8B-B14F-4D97-AF65-F5344CB8AC3E}">
        <p14:creationId xmlns:p14="http://schemas.microsoft.com/office/powerpoint/2010/main" val="19746980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Hopefully </a:t>
            </a:r>
            <a:r>
              <a:rPr lang="en-US" baseline="0" dirty="0"/>
              <a:t>they wonder why there are still areas with such high Frequencies of </a:t>
            </a:r>
            <a:r>
              <a:rPr lang="en-US" baseline="0" dirty="0" err="1"/>
              <a:t>HbS</a:t>
            </a:r>
            <a:r>
              <a:rPr lang="en-US" baseline="0" dirty="0"/>
              <a:t>, </a:t>
            </a:r>
            <a:r>
              <a:rPr lang="en-US" baseline="0" dirty="0" smtClean="0"/>
              <a:t>given </a:t>
            </a:r>
            <a:r>
              <a:rPr lang="en-US" baseline="0" dirty="0"/>
              <a:t>how lethal it is in those areas. Also, note that some high frequency areas and low frequency areas are closely adjacent. (Corresponding to dry vs. wet areas of Africa)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source </a:t>
            </a:r>
            <a:r>
              <a:rPr lang="en-US" baseline="0" dirty="0"/>
              <a:t>of </a:t>
            </a:r>
            <a:r>
              <a:rPr lang="en-US" baseline="0" dirty="0" smtClean="0"/>
              <a:t>numerical range frequency data</a:t>
            </a:r>
            <a:r>
              <a:rPr lang="en-US" baseline="0" dirty="0"/>
              <a:t>: </a:t>
            </a:r>
            <a:r>
              <a:rPr lang="en-US" dirty="0">
                <a:hlinkClick r:id="rId3"/>
              </a:rPr>
              <a:t>https://www.ncbi.nlm.nih.gov/pmc/articles/PMC3708126</a:t>
            </a:r>
            <a:r>
              <a:rPr lang="en-US" dirty="0" smtClean="0">
                <a:hlinkClick r:id="rId3"/>
              </a:rPr>
              <a:t>/</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Map modified from the scientific publication:</a:t>
            </a:r>
            <a:r>
              <a:rPr lang="en-US" sz="1200" i="0" kern="1200" baseline="0" dirty="0" smtClean="0">
                <a:solidFill>
                  <a:schemeClr val="tx1"/>
                </a:solidFill>
                <a:effectLst/>
                <a:latin typeface="+mn-lt"/>
                <a:ea typeface="+mn-ea"/>
                <a:cs typeface="+mn-cs"/>
              </a:rPr>
              <a:t> </a:t>
            </a:r>
            <a:r>
              <a:rPr lang="en-US" dirty="0" err="1" smtClean="0"/>
              <a:t>Piel</a:t>
            </a:r>
            <a:r>
              <a:rPr lang="en-US" dirty="0" smtClean="0"/>
              <a:t>, </a:t>
            </a:r>
            <a:r>
              <a:rPr lang="en-US" dirty="0" err="1" smtClean="0"/>
              <a:t>Frédéric</a:t>
            </a:r>
            <a:r>
              <a:rPr lang="en-US" dirty="0" smtClean="0"/>
              <a:t> B., et al. "Global distribution of the sickle cell gene and geographical confirmation of the malaria hypothesis." </a:t>
            </a:r>
            <a:r>
              <a:rPr lang="en-US" i="1" dirty="0" smtClean="0"/>
              <a:t>Nature communications</a:t>
            </a:r>
            <a:r>
              <a:rPr lang="en-US" dirty="0" smtClean="0"/>
              <a:t> 1 (2010): 104.</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84</a:t>
            </a:fld>
            <a:endParaRPr lang="en-US"/>
          </a:p>
        </p:txBody>
      </p:sp>
    </p:spTree>
    <p:extLst>
      <p:ext uri="{BB962C8B-B14F-4D97-AF65-F5344CB8AC3E}">
        <p14:creationId xmlns:p14="http://schemas.microsoft.com/office/powerpoint/2010/main" val="18591820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524A28EE-6E2D-A94B-A951-AC24635F57EA}" type="slidenum">
              <a:rPr lang="en-US" sz="1200">
                <a:latin typeface="Arial" charset="0"/>
              </a:rPr>
              <a:pPr/>
              <a:t>85</a:t>
            </a:fld>
            <a:endParaRPr lang="en-US" sz="120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baseline="0" dirty="0" smtClean="0">
                <a:ea typeface="ＭＳ Ｐゴシック" charset="0"/>
                <a:cs typeface="ＭＳ Ｐゴシック" charset="0"/>
              </a:rPr>
              <a:t>TEACHER NOTES:</a:t>
            </a:r>
          </a:p>
          <a:p>
            <a:pPr eaLnBrk="1" hangingPunct="1"/>
            <a:r>
              <a:rPr lang="en-US" baseline="0" dirty="0" smtClean="0">
                <a:ea typeface="ＭＳ Ｐゴシック" charset="0"/>
                <a:cs typeface="ＭＳ Ｐゴシック" charset="0"/>
              </a:rPr>
              <a:t>Initial </a:t>
            </a:r>
            <a:r>
              <a:rPr lang="en-US" baseline="0" dirty="0">
                <a:ea typeface="ＭＳ Ｐゴシック" charset="0"/>
                <a:cs typeface="ＭＳ Ｐゴシック" charset="0"/>
              </a:rPr>
              <a:t>model ideas may or may not be helpful. Hopefully one way or the other, they come up with some ideas about the environment – </a:t>
            </a:r>
            <a:r>
              <a:rPr lang="en-US" baseline="0" dirty="0" smtClean="0">
                <a:ea typeface="ＭＳ Ｐゴシック" charset="0"/>
                <a:cs typeface="ＭＳ Ｐゴシック" charset="0"/>
              </a:rPr>
              <a:t>i.e</a:t>
            </a:r>
            <a:r>
              <a:rPr lang="en-US" baseline="0" dirty="0">
                <a:ea typeface="ＭＳ Ｐゴシック" charset="0"/>
                <a:cs typeface="ＭＳ Ｐゴシック" charset="0"/>
              </a:rPr>
              <a:t>. maybe there is something in this environment that makes it less disadvantageous to have sickle cell anemia</a:t>
            </a:r>
            <a:r>
              <a:rPr lang="en-US" baseline="0" dirty="0" smtClean="0">
                <a:ea typeface="ＭＳ Ｐゴシック" charset="0"/>
                <a:cs typeface="ＭＳ Ｐゴシック" charset="0"/>
              </a:rPr>
              <a:t>? This can just be a conversation, and very likely (we hope!) may go back to some of their original ideas. </a:t>
            </a:r>
            <a:endParaRPr lang="en-US" baseline="0" dirty="0">
              <a:ea typeface="ＭＳ Ｐゴシック" charset="0"/>
              <a:cs typeface="ＭＳ Ｐゴシック" charset="0"/>
            </a:endParaRPr>
          </a:p>
          <a:p>
            <a:pPr eaLnBrk="1" hangingPunct="1"/>
            <a:endParaRPr lang="en-US" baseline="0" dirty="0">
              <a:ea typeface="ＭＳ Ｐゴシック" charset="0"/>
              <a:cs typeface="ＭＳ Ｐゴシック" charset="0"/>
            </a:endParaRPr>
          </a:p>
          <a:p>
            <a:pPr eaLnBrk="1" hangingPunct="1"/>
            <a:r>
              <a:rPr lang="en-US" baseline="0" dirty="0">
                <a:ea typeface="ＭＳ Ｐゴシック" charset="0"/>
                <a:cs typeface="ＭＳ Ｐゴシック" charset="0"/>
              </a:rPr>
              <a:t>DO NOT GO TO THE NEXT SLIDE until some ideas about the environments emerge – or at least until you feel like you’ve exhausted all their ideas.!!</a:t>
            </a:r>
          </a:p>
        </p:txBody>
      </p:sp>
    </p:spTree>
    <p:extLst>
      <p:ext uri="{BB962C8B-B14F-4D97-AF65-F5344CB8AC3E}">
        <p14:creationId xmlns:p14="http://schemas.microsoft.com/office/powerpoint/2010/main" val="41491910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Garamond" charset="0"/>
                <a:ea typeface="ＭＳ Ｐゴシック" charset="0"/>
                <a:cs typeface="ＭＳ Ｐゴシック" charset="0"/>
              </a:defRPr>
            </a:lvl1pPr>
            <a:lvl2pPr marL="742950" indent="-285750">
              <a:defRPr sz="2000">
                <a:solidFill>
                  <a:schemeClr val="tx1"/>
                </a:solidFill>
                <a:latin typeface="Garamond" charset="0"/>
                <a:ea typeface="ＭＳ Ｐゴシック" charset="0"/>
              </a:defRPr>
            </a:lvl2pPr>
            <a:lvl3pPr marL="1143000" indent="-228600">
              <a:defRPr sz="2000">
                <a:solidFill>
                  <a:schemeClr val="tx1"/>
                </a:solidFill>
                <a:latin typeface="Garamond" charset="0"/>
                <a:ea typeface="ＭＳ Ｐゴシック" charset="0"/>
              </a:defRPr>
            </a:lvl3pPr>
            <a:lvl4pPr marL="1600200" indent="-228600">
              <a:defRPr sz="2000">
                <a:solidFill>
                  <a:schemeClr val="tx1"/>
                </a:solidFill>
                <a:latin typeface="Garamond" charset="0"/>
                <a:ea typeface="ＭＳ Ｐゴシック" charset="0"/>
              </a:defRPr>
            </a:lvl4pPr>
            <a:lvl5pPr marL="2057400" indent="-228600">
              <a:defRPr sz="2000">
                <a:solidFill>
                  <a:schemeClr val="tx1"/>
                </a:solidFill>
                <a:latin typeface="Garamond" charset="0"/>
                <a:ea typeface="ＭＳ Ｐゴシック" charset="0"/>
              </a:defRPr>
            </a:lvl5pPr>
            <a:lvl6pPr marL="2514600" indent="-228600" fontAlgn="base">
              <a:spcBef>
                <a:spcPct val="0"/>
              </a:spcBef>
              <a:spcAft>
                <a:spcPct val="0"/>
              </a:spcAft>
              <a:defRPr sz="2000">
                <a:solidFill>
                  <a:schemeClr val="tx1"/>
                </a:solidFill>
                <a:latin typeface="Garamond" charset="0"/>
                <a:ea typeface="ＭＳ Ｐゴシック" charset="0"/>
              </a:defRPr>
            </a:lvl6pPr>
            <a:lvl7pPr marL="2971800" indent="-228600" fontAlgn="base">
              <a:spcBef>
                <a:spcPct val="0"/>
              </a:spcBef>
              <a:spcAft>
                <a:spcPct val="0"/>
              </a:spcAft>
              <a:defRPr sz="2000">
                <a:solidFill>
                  <a:schemeClr val="tx1"/>
                </a:solidFill>
                <a:latin typeface="Garamond" charset="0"/>
                <a:ea typeface="ＭＳ Ｐゴシック" charset="0"/>
              </a:defRPr>
            </a:lvl7pPr>
            <a:lvl8pPr marL="3429000" indent="-228600" fontAlgn="base">
              <a:spcBef>
                <a:spcPct val="0"/>
              </a:spcBef>
              <a:spcAft>
                <a:spcPct val="0"/>
              </a:spcAft>
              <a:defRPr sz="2000">
                <a:solidFill>
                  <a:schemeClr val="tx1"/>
                </a:solidFill>
                <a:latin typeface="Garamond" charset="0"/>
                <a:ea typeface="ＭＳ Ｐゴシック" charset="0"/>
              </a:defRPr>
            </a:lvl8pPr>
            <a:lvl9pPr marL="3886200" indent="-228600" fontAlgn="base">
              <a:spcBef>
                <a:spcPct val="0"/>
              </a:spcBef>
              <a:spcAft>
                <a:spcPct val="0"/>
              </a:spcAft>
              <a:defRPr sz="2000">
                <a:solidFill>
                  <a:schemeClr val="tx1"/>
                </a:solidFill>
                <a:latin typeface="Garamond" charset="0"/>
                <a:ea typeface="ＭＳ Ｐゴシック" charset="0"/>
              </a:defRPr>
            </a:lvl9pPr>
          </a:lstStyle>
          <a:p>
            <a:fld id="{524A28EE-6E2D-A94B-A951-AC24635F57EA}" type="slidenum">
              <a:rPr lang="en-US" sz="1200">
                <a:latin typeface="Arial" charset="0"/>
              </a:rPr>
              <a:pPr/>
              <a:t>86</a:t>
            </a:fld>
            <a:endParaRPr lang="en-US" sz="1200">
              <a:latin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When some ideas about possible differences in the environment have emerged, show this slide.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As students what they notice. If time, HHMI has an excellent 14 minute video on how the connection between sickle cell and malaria was discovered: </a:t>
            </a:r>
            <a:r>
              <a:rPr lang="en-US" dirty="0">
                <a:hlinkClick r:id="rId3"/>
              </a:rPr>
              <a:t>https://www.biointeractive.org/classroom-resources/making-fittest-natural-selection-humans</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SOURCES:</a:t>
            </a:r>
            <a:r>
              <a:rPr lang="en-US" baseline="0" dirty="0" smtClean="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Map modified from the scientific publication:</a:t>
            </a:r>
            <a:r>
              <a:rPr lang="en-US" sz="1200" i="0" kern="1200" baseline="0" dirty="0" smtClean="0">
                <a:solidFill>
                  <a:schemeClr val="tx1"/>
                </a:solidFill>
                <a:effectLst/>
                <a:latin typeface="+mn-lt"/>
                <a:ea typeface="+mn-ea"/>
                <a:cs typeface="+mn-cs"/>
              </a:rPr>
              <a:t> </a:t>
            </a:r>
            <a:r>
              <a:rPr lang="en-US" dirty="0" err="1" smtClean="0"/>
              <a:t>Piel</a:t>
            </a:r>
            <a:r>
              <a:rPr lang="en-US" dirty="0" smtClean="0"/>
              <a:t>, </a:t>
            </a:r>
            <a:r>
              <a:rPr lang="en-US" dirty="0" err="1" smtClean="0"/>
              <a:t>Frédéric</a:t>
            </a:r>
            <a:r>
              <a:rPr lang="en-US" dirty="0" smtClean="0"/>
              <a:t> B., et al. "Global distribution of the sickle cell gene and geographical confirmation of the malaria hypothesis." </a:t>
            </a:r>
            <a:r>
              <a:rPr lang="en-US" i="1" dirty="0" smtClean="0"/>
              <a:t>Nature communications</a:t>
            </a:r>
            <a:r>
              <a:rPr lang="en-US" dirty="0" smtClean="0"/>
              <a:t> 1 (2010): 104.</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eaLnBrk="1" hangingPunct="1"/>
            <a:endParaRPr lang="en-US" dirty="0">
              <a:ea typeface="ＭＳ Ｐゴシック" charset="0"/>
              <a:cs typeface="ＭＳ Ｐゴシック" charset="0"/>
            </a:endParaRPr>
          </a:p>
        </p:txBody>
      </p:sp>
    </p:spTree>
    <p:extLst>
      <p:ext uri="{BB962C8B-B14F-4D97-AF65-F5344CB8AC3E}">
        <p14:creationId xmlns:p14="http://schemas.microsoft.com/office/powerpoint/2010/main" val="205114348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Give them a</a:t>
            </a:r>
            <a:r>
              <a:rPr lang="en-US" baseline="0" dirty="0" smtClean="0"/>
              <a:t> chance to share what they know first.</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87</a:t>
            </a:fld>
            <a:endParaRPr lang="en-US"/>
          </a:p>
        </p:txBody>
      </p:sp>
    </p:spTree>
    <p:extLst>
      <p:ext uri="{BB962C8B-B14F-4D97-AF65-F5344CB8AC3E}">
        <p14:creationId xmlns:p14="http://schemas.microsoft.com/office/powerpoint/2010/main" val="6774420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Important</a:t>
            </a:r>
            <a:r>
              <a:rPr lang="en-US" baseline="0" dirty="0" smtClean="0"/>
              <a:t> take-away for students is that malaria is the major cause of death in these areas (so later they will understand that the resistance conferred by </a:t>
            </a:r>
            <a:r>
              <a:rPr lang="en-US" baseline="0" dirty="0" err="1" smtClean="0"/>
              <a:t>HbS</a:t>
            </a:r>
            <a:r>
              <a:rPr lang="en-US" baseline="0" dirty="0" smtClean="0"/>
              <a:t> is HUGELY advantageous.</a:t>
            </a:r>
            <a:endParaRPr lang="en-US" dirty="0" smtClean="0"/>
          </a:p>
          <a:p>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 “</a:t>
            </a:r>
            <a:r>
              <a:rPr lang="en-US" b="0" dirty="0" smtClean="0"/>
              <a:t>Malaria Patient, </a:t>
            </a:r>
            <a:r>
              <a:rPr lang="en-US" b="0" dirty="0" err="1" smtClean="0"/>
              <a:t>Nyangaton</a:t>
            </a:r>
            <a:r>
              <a:rPr lang="en-US" b="0" dirty="0" smtClean="0"/>
              <a:t>, Ethiopia</a:t>
            </a:r>
            <a:r>
              <a:rPr lang="en-US" dirty="0" smtClean="0"/>
              <a:t>” </a:t>
            </a:r>
          </a:p>
          <a:p>
            <a:r>
              <a:rPr lang="en-US" dirty="0" smtClean="0"/>
              <a:t>URL</a:t>
            </a:r>
            <a:r>
              <a:rPr lang="en-US" dirty="0"/>
              <a:t>: https://www.flickr.com/photos/rod_waddington/15151075077</a:t>
            </a:r>
          </a:p>
          <a:p>
            <a:r>
              <a:rPr lang="en-US" dirty="0"/>
              <a:t>Attribution: Rod Waddington</a:t>
            </a:r>
          </a:p>
        </p:txBody>
      </p:sp>
      <p:sp>
        <p:nvSpPr>
          <p:cNvPr id="4" name="Slide Number Placeholder 3"/>
          <p:cNvSpPr>
            <a:spLocks noGrp="1"/>
          </p:cNvSpPr>
          <p:nvPr>
            <p:ph type="sldNum" sz="quarter" idx="10"/>
          </p:nvPr>
        </p:nvSpPr>
        <p:spPr/>
        <p:txBody>
          <a:bodyPr/>
          <a:lstStyle/>
          <a:p>
            <a:fld id="{D8C963D6-A539-E940-9C15-C13F565BC522}" type="slidenum">
              <a:rPr lang="en-US" smtClean="0"/>
              <a:pPr/>
              <a:t>88</a:t>
            </a:fld>
            <a:endParaRPr lang="en-US"/>
          </a:p>
        </p:txBody>
      </p:sp>
    </p:spTree>
    <p:extLst>
      <p:ext uri="{BB962C8B-B14F-4D97-AF65-F5344CB8AC3E}">
        <p14:creationId xmlns:p14="http://schemas.microsoft.com/office/powerpoint/2010/main" val="13954789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just helps them understand how the disease interferes with the life cycle of plasmodia</a:t>
            </a:r>
            <a:r>
              <a:rPr lang="en-US" dirty="0" smtClean="0"/>
              <a:t>.</a:t>
            </a:r>
          </a:p>
          <a:p>
            <a:r>
              <a:rPr lang="en-US" dirty="0" smtClean="0"/>
              <a:t>You can show the optional 14</a:t>
            </a:r>
            <a:r>
              <a:rPr lang="en-US" baseline="0" dirty="0" smtClean="0"/>
              <a:t> minute video from </a:t>
            </a:r>
            <a:r>
              <a:rPr lang="en-US" baseline="0" dirty="0" err="1" smtClean="0"/>
              <a:t>HHMi</a:t>
            </a:r>
            <a:r>
              <a:rPr lang="en-US" baseline="0" dirty="0" smtClean="0"/>
              <a:t>. IF hyperlink doesn’t work, pull the URL from the SOURCES below.</a:t>
            </a:r>
            <a:endParaRPr lang="en-US" dirty="0" smtClean="0"/>
          </a:p>
          <a:p>
            <a:endParaRPr lang="en-US" dirty="0" smtClean="0"/>
          </a:p>
          <a:p>
            <a:r>
              <a:rPr lang="en-US" dirty="0" smtClean="0"/>
              <a:t>SOURCES:</a:t>
            </a:r>
          </a:p>
          <a:p>
            <a:r>
              <a:rPr lang="en-US" dirty="0" smtClean="0"/>
              <a:t>Image, “Life Cycle of the Malaria Parasite” </a:t>
            </a:r>
          </a:p>
          <a:p>
            <a:r>
              <a:rPr lang="en-US" dirty="0" smtClean="0"/>
              <a:t>URL</a:t>
            </a:r>
            <a:r>
              <a:rPr lang="en-US" dirty="0"/>
              <a:t>: https://commons.wikimedia.org/wiki/File:Life_Cycle_of_the_Malaria_Parasite.jpg</a:t>
            </a:r>
          </a:p>
          <a:p>
            <a:r>
              <a:rPr lang="en-US" dirty="0"/>
              <a:t>Attribution: National Institutes of Health (NIH) [Public domain</a:t>
            </a:r>
            <a:r>
              <a:rPr lang="en-US" dirty="0" smtClean="0"/>
              <a:t>]</a:t>
            </a:r>
          </a:p>
          <a:p>
            <a:endParaRPr lang="en-US" dirty="0"/>
          </a:p>
          <a:p>
            <a:r>
              <a:rPr lang="en-US" dirty="0"/>
              <a:t>O</a:t>
            </a:r>
            <a:r>
              <a:rPr lang="en-US" dirty="0" smtClean="0"/>
              <a:t>ptional</a:t>
            </a:r>
            <a:r>
              <a:rPr lang="en-US" dirty="0"/>
              <a:t>: 14 minute</a:t>
            </a:r>
            <a:r>
              <a:rPr lang="en-US" baseline="0" dirty="0"/>
              <a:t> </a:t>
            </a:r>
            <a:r>
              <a:rPr lang="en-US" dirty="0"/>
              <a:t>HHMI video about discovery of this </a:t>
            </a:r>
            <a:r>
              <a:rPr lang="en-US" dirty="0" smtClean="0"/>
              <a:t>connection</a:t>
            </a:r>
          </a:p>
          <a:p>
            <a:r>
              <a:rPr lang="en-US" dirty="0" smtClean="0"/>
              <a:t>URL: </a:t>
            </a:r>
            <a:r>
              <a:rPr lang="en-US" sz="1200" u="sng" kern="1200" dirty="0" smtClean="0">
                <a:solidFill>
                  <a:schemeClr val="tx1"/>
                </a:solidFill>
                <a:effectLst/>
                <a:latin typeface="+mn-lt"/>
                <a:ea typeface="+mn-ea"/>
                <a:cs typeface="+mn-cs"/>
                <a:hlinkClick r:id="rId3"/>
              </a:rPr>
              <a:t>https://www.biointeractive.org/classroom-resources/making-fittest-natural-selection-humans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89</a:t>
            </a:fld>
            <a:endParaRPr lang="en-US"/>
          </a:p>
        </p:txBody>
      </p:sp>
    </p:spTree>
    <p:extLst>
      <p:ext uri="{BB962C8B-B14F-4D97-AF65-F5344CB8AC3E}">
        <p14:creationId xmlns:p14="http://schemas.microsoft.com/office/powerpoint/2010/main" val="15463007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Hopefully </a:t>
            </a:r>
            <a:r>
              <a:rPr lang="en-US" dirty="0"/>
              <a:t>students suggest a plan to eliminate a large % of RR pairs and a smaller </a:t>
            </a:r>
            <a:r>
              <a:rPr lang="en-US" dirty="0" smtClean="0"/>
              <a:t>% </a:t>
            </a:r>
            <a:r>
              <a:rPr lang="en-US" dirty="0"/>
              <a:t>of WW pairs</a:t>
            </a:r>
            <a:r>
              <a:rPr lang="en-US" baseline="0" dirty="0"/>
              <a:t> from returning to the gene pool.</a:t>
            </a:r>
            <a:r>
              <a:rPr lang="en-US" dirty="0"/>
              <a:t> </a:t>
            </a:r>
            <a:r>
              <a:rPr lang="en-US" dirty="0" smtClean="0"/>
              <a:t>You will probably need to circulate to groups</a:t>
            </a:r>
            <a:r>
              <a:rPr lang="en-US" baseline="0" dirty="0" smtClean="0"/>
              <a:t> as they work and</a:t>
            </a:r>
            <a:r>
              <a:rPr lang="en-US" dirty="0" smtClean="0"/>
              <a:t> ask pertinent questions to help facilitate this process. </a:t>
            </a:r>
          </a:p>
          <a:p>
            <a:endParaRPr lang="en-US" dirty="0" smtClean="0"/>
          </a:p>
          <a:p>
            <a:r>
              <a:rPr lang="en-US" dirty="0" smtClean="0"/>
              <a:t>The questions at the bottom</a:t>
            </a:r>
            <a:r>
              <a:rPr lang="en-US" baseline="0" dirty="0" smtClean="0"/>
              <a:t> could be written on paper and then discussed if time allows – or you could have groups write answers on whiteboards, then have an all-class discussion.</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90</a:t>
            </a:fld>
            <a:endParaRPr lang="en-US"/>
          </a:p>
        </p:txBody>
      </p:sp>
    </p:spTree>
    <p:extLst>
      <p:ext uri="{BB962C8B-B14F-4D97-AF65-F5344CB8AC3E}">
        <p14:creationId xmlns:p14="http://schemas.microsoft.com/office/powerpoint/2010/main" val="6590759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a:t>
            </a:r>
            <a:r>
              <a:rPr lang="en-US" dirty="0"/>
              <a:t>meant for students. This slide</a:t>
            </a:r>
            <a:r>
              <a:rPr lang="en-US" baseline="0" dirty="0"/>
              <a:t> helps you recognize what the class has accomplished in the current learning segment and what the transition to the next learning segment might be</a:t>
            </a:r>
            <a:r>
              <a:rPr lang="en-US" baseline="0" dirty="0" smtClean="0"/>
              <a:t>.</a:t>
            </a:r>
          </a:p>
          <a:p>
            <a:endParaRPr lang="en-US" baseline="0" dirty="0" smtClean="0"/>
          </a:p>
          <a:p>
            <a:pPr>
              <a:spcBef>
                <a:spcPts val="0"/>
              </a:spcBef>
            </a:pPr>
            <a:r>
              <a:rPr lang="en-US" baseline="0" dirty="0" smtClean="0"/>
              <a:t>Longer Notes about What We Figured Out: </a:t>
            </a:r>
          </a:p>
          <a:p>
            <a:pPr>
              <a:lnSpc>
                <a:spcPct val="120000"/>
              </a:lnSpc>
              <a:spcBef>
                <a:spcPts val="0"/>
              </a:spcBef>
            </a:pPr>
            <a:r>
              <a:rPr lang="en-US" sz="1200" dirty="0" smtClean="0">
                <a:cs typeface="Arial" panose="020B0604020202020204" pitchFamily="34" charset="0"/>
              </a:rPr>
              <a:t>We recognize that the sickle cell allele frequencies in some areas do not follow our model – they are unexpectedly high. We need to go deeper.</a:t>
            </a:r>
          </a:p>
          <a:p>
            <a:pPr>
              <a:lnSpc>
                <a:spcPct val="120000"/>
              </a:lnSpc>
              <a:spcBef>
                <a:spcPts val="0"/>
              </a:spcBef>
            </a:pPr>
            <a:r>
              <a:rPr lang="en-US" sz="1200" dirty="0" smtClean="0">
                <a:cs typeface="Arial" panose="020B0604020202020204" pitchFamily="34" charset="0"/>
              </a:rPr>
              <a:t>We hypothesize that the environment is a factor in explaining the unexpected pattern in distribution of the sickle cell allele, then learn that in fact </a:t>
            </a:r>
            <a:r>
              <a:rPr lang="en-US" sz="1200" dirty="0" err="1" smtClean="0">
                <a:cs typeface="Arial" panose="020B0604020202020204" pitchFamily="34" charset="0"/>
              </a:rPr>
              <a:t>HbS</a:t>
            </a:r>
            <a:r>
              <a:rPr lang="en-US" sz="1200" dirty="0" smtClean="0">
                <a:cs typeface="Arial" panose="020B0604020202020204" pitchFamily="34" charset="0"/>
              </a:rPr>
              <a:t> frequencies coincide with the distribution of malaria. </a:t>
            </a:r>
          </a:p>
          <a:p>
            <a:pPr>
              <a:spcBef>
                <a:spcPts val="0"/>
              </a:spcBef>
            </a:pPr>
            <a:r>
              <a:rPr lang="en-US" dirty="0" smtClean="0">
                <a:cs typeface="Arial" panose="020B0604020202020204" pitchFamily="34" charset="0"/>
              </a:rPr>
              <a:t>Scientists have discovered that both </a:t>
            </a:r>
            <a:r>
              <a:rPr lang="en-US" dirty="0" err="1" smtClean="0">
                <a:cs typeface="Arial" panose="020B0604020202020204" pitchFamily="34" charset="0"/>
              </a:rPr>
              <a:t>HbS</a:t>
            </a:r>
            <a:r>
              <a:rPr lang="en-US" dirty="0" smtClean="0">
                <a:cs typeface="Arial" panose="020B0604020202020204" pitchFamily="34" charset="0"/>
              </a:rPr>
              <a:t>, </a:t>
            </a:r>
            <a:r>
              <a:rPr lang="en-US" dirty="0" err="1" smtClean="0">
                <a:cs typeface="Arial" panose="020B0604020202020204" pitchFamily="34" charset="0"/>
              </a:rPr>
              <a:t>HbS</a:t>
            </a:r>
            <a:r>
              <a:rPr lang="en-US" dirty="0" smtClean="0">
                <a:cs typeface="Arial" panose="020B0604020202020204" pitchFamily="34" charset="0"/>
              </a:rPr>
              <a:t> and </a:t>
            </a:r>
            <a:r>
              <a:rPr lang="en-US" dirty="0" err="1" smtClean="0">
                <a:cs typeface="Arial" panose="020B0604020202020204" pitchFamily="34" charset="0"/>
              </a:rPr>
              <a:t>HbS</a:t>
            </a:r>
            <a:r>
              <a:rPr lang="en-US" dirty="0" smtClean="0">
                <a:cs typeface="Arial" panose="020B0604020202020204" pitchFamily="34" charset="0"/>
              </a:rPr>
              <a:t>, </a:t>
            </a:r>
            <a:r>
              <a:rPr lang="en-US" dirty="0" err="1" smtClean="0">
                <a:cs typeface="Arial" panose="020B0604020202020204" pitchFamily="34" charset="0"/>
              </a:rPr>
              <a:t>HbA</a:t>
            </a:r>
            <a:r>
              <a:rPr lang="en-US" dirty="0" smtClean="0">
                <a:cs typeface="Arial" panose="020B0604020202020204" pitchFamily="34" charset="0"/>
              </a:rPr>
              <a:t> convey resistance to malaria.</a:t>
            </a:r>
          </a:p>
          <a:p>
            <a:pPr>
              <a:spcBef>
                <a:spcPts val="0"/>
              </a:spcBef>
            </a:pPr>
            <a:r>
              <a:rPr lang="en-US" dirty="0" smtClean="0">
                <a:cs typeface="Arial" panose="020B0604020202020204" pitchFamily="34" charset="0"/>
              </a:rPr>
              <a:t>We predicted and simulated how this environmental factor might affect the frequencies of the </a:t>
            </a:r>
            <a:r>
              <a:rPr lang="en-US" dirty="0" err="1" smtClean="0">
                <a:cs typeface="Arial" panose="020B0604020202020204" pitchFamily="34" charset="0"/>
              </a:rPr>
              <a:t>HbS</a:t>
            </a:r>
            <a:r>
              <a:rPr lang="en-US" dirty="0" smtClean="0">
                <a:cs typeface="Arial" panose="020B0604020202020204" pitchFamily="34" charset="0"/>
              </a:rPr>
              <a:t> and </a:t>
            </a:r>
            <a:r>
              <a:rPr lang="en-US" dirty="0" err="1" smtClean="0">
                <a:cs typeface="Arial" panose="020B0604020202020204" pitchFamily="34" charset="0"/>
              </a:rPr>
              <a:t>HbA</a:t>
            </a:r>
            <a:r>
              <a:rPr lang="en-US" dirty="0" smtClean="0">
                <a:cs typeface="Arial" panose="020B0604020202020204" pitchFamily="34" charset="0"/>
              </a:rPr>
              <a:t> alleles in high malaria areas. </a:t>
            </a:r>
          </a:p>
          <a:p>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91</a:t>
            </a:fld>
            <a:endParaRPr lang="en-US"/>
          </a:p>
        </p:txBody>
      </p:sp>
    </p:spTree>
    <p:extLst>
      <p:ext uri="{BB962C8B-B14F-4D97-AF65-F5344CB8AC3E}">
        <p14:creationId xmlns:p14="http://schemas.microsoft.com/office/powerpoint/2010/main" val="11080041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a:t>
            </a:r>
            <a:r>
              <a:rPr lang="en-US" dirty="0"/>
              <a:t>meant for </a:t>
            </a:r>
            <a:r>
              <a:rPr lang="en-US" dirty="0" smtClean="0"/>
              <a:t>students.</a:t>
            </a:r>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92</a:t>
            </a:fld>
            <a:endParaRPr lang="en-US"/>
          </a:p>
        </p:txBody>
      </p:sp>
    </p:spTree>
    <p:extLst>
      <p:ext uri="{BB962C8B-B14F-4D97-AF65-F5344CB8AC3E}">
        <p14:creationId xmlns:p14="http://schemas.microsoft.com/office/powerpoint/2010/main" val="1338910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TEACHER NOTES:</a:t>
            </a:r>
          </a:p>
          <a:p>
            <a:r>
              <a:rPr lang="en-US" dirty="0" smtClean="0"/>
              <a:t>This slide just to orient us to zooming out to the population level.</a:t>
            </a:r>
          </a:p>
          <a:p>
            <a:endParaRPr lang="en-US" dirty="0" smtClean="0"/>
          </a:p>
          <a:p>
            <a:r>
              <a:rPr lang="en-US" dirty="0" smtClean="0"/>
              <a:t>SOURCES: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Image,</a:t>
            </a:r>
            <a:r>
              <a:rPr lang="en-US" b="0" baseline="0" dirty="0" smtClean="0"/>
              <a:t> “</a:t>
            </a:r>
            <a:r>
              <a:rPr lang="en-US" b="0" dirty="0" smtClean="0"/>
              <a:t>Jon </a:t>
            </a:r>
            <a:r>
              <a:rPr lang="en-US" b="0" dirty="0"/>
              <a:t>Jarvis Older </a:t>
            </a:r>
            <a:r>
              <a:rPr lang="en-US" b="0" dirty="0" smtClean="0"/>
              <a:t>2009”</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URL:</a:t>
            </a:r>
            <a:r>
              <a:rPr lang="en-US" b="0" baseline="0" dirty="0" smtClean="0"/>
              <a:t> </a:t>
            </a:r>
            <a:r>
              <a:rPr lang="en-US" b="0" dirty="0" smtClean="0"/>
              <a:t>https</a:t>
            </a:r>
            <a:r>
              <a:rPr lang="en-US" b="0" dirty="0"/>
              <a:t>://</a:t>
            </a:r>
            <a:r>
              <a:rPr lang="en-US" b="0" dirty="0" smtClean="0"/>
              <a:t>commons.wikimedia.org/wiki/File:Jon_Jarvis_Older_2009.jpg</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 See page for author [Public domain]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Image,</a:t>
            </a:r>
            <a:r>
              <a:rPr lang="en-US" b="0" baseline="0" dirty="0" smtClean="0"/>
              <a:t> “</a:t>
            </a:r>
            <a:r>
              <a:rPr lang="en-US" b="0" dirty="0" smtClean="0"/>
              <a:t>Crowd </a:t>
            </a:r>
            <a:r>
              <a:rPr lang="en-US" b="0" dirty="0"/>
              <a:t>at Knebworth House - Rolling Stones </a:t>
            </a:r>
            <a:r>
              <a:rPr lang="en-US" b="0" dirty="0" smtClean="0"/>
              <a:t>1976”</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URL:</a:t>
            </a:r>
            <a:r>
              <a:rPr lang="en-US" b="0" baseline="0" dirty="0" smtClean="0"/>
              <a:t> </a:t>
            </a:r>
            <a:r>
              <a:rPr lang="en-US" b="0" dirty="0" smtClean="0"/>
              <a:t>https</a:t>
            </a:r>
            <a:r>
              <a:rPr lang="en-US" b="0" dirty="0"/>
              <a:t>://commons.wikimedia.org/wiki/File:Crowd_at_Knebworth_House_-_</a:t>
            </a:r>
            <a:r>
              <a:rPr lang="en-US" b="0" dirty="0" smtClean="0"/>
              <a:t>Rolling_Stones_1976.jpg</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Attribution: </a:t>
            </a:r>
            <a:r>
              <a:rPr lang="en-US" b="0" dirty="0" err="1"/>
              <a:t>Sérgio</a:t>
            </a:r>
            <a:r>
              <a:rPr lang="en-US" b="0" dirty="0"/>
              <a:t> Valle Duarte  </a:t>
            </a:r>
            <a:r>
              <a:rPr lang="en-US" b="0" dirty="0" err="1"/>
              <a:t>Wikidata</a:t>
            </a:r>
            <a:r>
              <a:rPr lang="en-US" b="0" dirty="0"/>
              <a:t> has entry Q16269994 with data related to this item. [CC BY 3.0 (https://creativecommons.org/licenses/by/3.0)]</a:t>
            </a:r>
          </a:p>
        </p:txBody>
      </p:sp>
      <p:sp>
        <p:nvSpPr>
          <p:cNvPr id="4" name="Slide Number Placeholder 3"/>
          <p:cNvSpPr>
            <a:spLocks noGrp="1"/>
          </p:cNvSpPr>
          <p:nvPr>
            <p:ph type="sldNum" sz="quarter" idx="10"/>
          </p:nvPr>
        </p:nvSpPr>
        <p:spPr/>
        <p:txBody>
          <a:bodyPr/>
          <a:lstStyle/>
          <a:p>
            <a:fld id="{D8C963D6-A539-E940-9C15-C13F565BC522}" type="slidenum">
              <a:rPr lang="en-US" smtClean="0"/>
              <a:pPr/>
              <a:t>9</a:t>
            </a:fld>
            <a:endParaRPr lang="en-US"/>
          </a:p>
        </p:txBody>
      </p:sp>
    </p:spTree>
    <p:extLst>
      <p:ext uri="{BB962C8B-B14F-4D97-AF65-F5344CB8AC3E}">
        <p14:creationId xmlns:p14="http://schemas.microsoft.com/office/powerpoint/2010/main" val="64634012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93</a:t>
            </a:fld>
            <a:endParaRPr lang="en-US"/>
          </a:p>
        </p:txBody>
      </p:sp>
    </p:spTree>
    <p:extLst>
      <p:ext uri="{BB962C8B-B14F-4D97-AF65-F5344CB8AC3E}">
        <p14:creationId xmlns:p14="http://schemas.microsoft.com/office/powerpoint/2010/main" val="334429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If </a:t>
            </a:r>
            <a:r>
              <a:rPr lang="en-US" dirty="0"/>
              <a:t>there were any</a:t>
            </a:r>
            <a:r>
              <a:rPr lang="en-US" baseline="0" dirty="0"/>
              <a:t> initial ideas about the role of the environment and its role in survival, those should be revisited here. If there weren’t, then hopefully the sickle cell example will stimulate students to suggest those ideas now! Something along the lines of “the environment affects which phenotypes have the best chance to survive” and/or “Different variations have different chances of survival in different environments”</a:t>
            </a:r>
            <a:r>
              <a:rPr lang="is-IS" baseline="0" dirty="0"/>
              <a:t>…then somehow connect that to geographical differences in frequencies…”</a:t>
            </a:r>
            <a:r>
              <a:rPr lang="en-US" baseline="0" dirty="0"/>
              <a:t>so that explains why we see different traits being more common in different places</a:t>
            </a:r>
            <a:r>
              <a:rPr lang="en-US" baseline="0" dirty="0" smtClean="0"/>
              <a:t>” However we get there, this is where we want to get that idea into our model. In their words of course!</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94</a:t>
            </a:fld>
            <a:endParaRPr lang="en-US"/>
          </a:p>
        </p:txBody>
      </p:sp>
    </p:spTree>
    <p:extLst>
      <p:ext uri="{BB962C8B-B14F-4D97-AF65-F5344CB8AC3E}">
        <p14:creationId xmlns:p14="http://schemas.microsoft.com/office/powerpoint/2010/main" val="8761261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should be review re: mutation, and most students will readily recognize the role of migration.</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95</a:t>
            </a:fld>
            <a:endParaRPr lang="en-US"/>
          </a:p>
        </p:txBody>
      </p:sp>
    </p:spTree>
    <p:extLst>
      <p:ext uri="{BB962C8B-B14F-4D97-AF65-F5344CB8AC3E}">
        <p14:creationId xmlns:p14="http://schemas.microsoft.com/office/powerpoint/2010/main" val="19508839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Discuss their ideas here before showing the next slide.</a:t>
            </a:r>
          </a:p>
          <a:p>
            <a:r>
              <a:rPr lang="en-US" dirty="0" smtClean="0"/>
              <a:t/>
            </a:r>
            <a:br>
              <a:rPr lang="en-US" dirty="0" smtClean="0"/>
            </a:br>
            <a:r>
              <a:rPr lang="en-US" dirty="0" smtClean="0"/>
              <a:t>SOURCES:</a:t>
            </a:r>
          </a:p>
          <a:p>
            <a:r>
              <a:rPr lang="en-US" dirty="0" smtClean="0"/>
              <a:t>Statistics from the </a:t>
            </a:r>
            <a:r>
              <a:rPr lang="en-US" dirty="0"/>
              <a:t>CDC: </a:t>
            </a:r>
            <a:r>
              <a:rPr lang="en-US" dirty="0">
                <a:hlinkClick r:id="rId3"/>
              </a:rPr>
              <a:t>https://www.cdc.gov/NCBDDD/sicklecell/data.html</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96</a:t>
            </a:fld>
            <a:endParaRPr lang="en-US"/>
          </a:p>
        </p:txBody>
      </p:sp>
    </p:spTree>
    <p:extLst>
      <p:ext uri="{BB962C8B-B14F-4D97-AF65-F5344CB8AC3E}">
        <p14:creationId xmlns:p14="http://schemas.microsoft.com/office/powerpoint/2010/main" val="274427860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a:t>
            </a:r>
            <a:r>
              <a:rPr lang="en-US" dirty="0"/>
              <a:t>is obviously a very sensitive issue, so you may stir up some strong emotions. Just be ready! </a:t>
            </a:r>
            <a:endParaRPr lang="en-US" dirty="0" smtClean="0"/>
          </a:p>
          <a:p>
            <a:endParaRPr lang="en-US" dirty="0" smtClean="0"/>
          </a:p>
          <a:p>
            <a:r>
              <a:rPr lang="en-US" dirty="0" smtClean="0"/>
              <a:t>SOURCES:</a:t>
            </a:r>
          </a:p>
          <a:p>
            <a:r>
              <a:rPr lang="en-US" dirty="0" smtClean="0"/>
              <a:t>Image, “Slave trade from Africa to the Americas.”</a:t>
            </a:r>
          </a:p>
          <a:p>
            <a:r>
              <a:rPr lang="en-US" dirty="0" smtClean="0"/>
              <a:t>URL: https://commons.wikimedia.org/wiki/File:Slave_trade_from_Africa_to_the_Americas_(8928374600).jpg</a:t>
            </a:r>
          </a:p>
          <a:p>
            <a:r>
              <a:rPr lang="en-US" dirty="0" smtClean="0"/>
              <a:t>Attribution: </a:t>
            </a:r>
            <a:r>
              <a:rPr lang="pl-PL" dirty="0" smtClean="0"/>
              <a:t>jbdodane [CC BY 2.0 (https://creativecommons.org/licenses/by/2.0)]</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97</a:t>
            </a:fld>
            <a:endParaRPr lang="en-US"/>
          </a:p>
        </p:txBody>
      </p:sp>
    </p:spTree>
    <p:extLst>
      <p:ext uri="{BB962C8B-B14F-4D97-AF65-F5344CB8AC3E}">
        <p14:creationId xmlns:p14="http://schemas.microsoft.com/office/powerpoint/2010/main" val="102328379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It will probably surprise most students to know that malaria was still prevalent in the US this recently.</a:t>
            </a:r>
          </a:p>
          <a:p>
            <a:endParaRPr lang="en-US" dirty="0" smtClean="0"/>
          </a:p>
          <a:p>
            <a:r>
              <a:rPr lang="en-US" dirty="0" smtClean="0"/>
              <a:t>SOURCES:</a:t>
            </a:r>
          </a:p>
          <a:p>
            <a:r>
              <a:rPr lang="en-US" dirty="0" smtClean="0"/>
              <a:t>Image, “Malaria Map”</a:t>
            </a:r>
          </a:p>
          <a:p>
            <a:r>
              <a:rPr lang="en-US" dirty="0" smtClean="0"/>
              <a:t>URL</a:t>
            </a:r>
            <a:r>
              <a:rPr lang="en-US" dirty="0"/>
              <a:t>: https://commons.wikimedia.org/wiki/File:MalariaMap.jpg</a:t>
            </a:r>
          </a:p>
          <a:p>
            <a:r>
              <a:rPr lang="en-US" dirty="0"/>
              <a:t>Attribution: US Army [Public domain]</a:t>
            </a:r>
          </a:p>
        </p:txBody>
      </p:sp>
      <p:sp>
        <p:nvSpPr>
          <p:cNvPr id="4" name="Slide Number Placeholder 3"/>
          <p:cNvSpPr>
            <a:spLocks noGrp="1"/>
          </p:cNvSpPr>
          <p:nvPr>
            <p:ph type="sldNum" sz="quarter" idx="10"/>
          </p:nvPr>
        </p:nvSpPr>
        <p:spPr/>
        <p:txBody>
          <a:bodyPr/>
          <a:lstStyle/>
          <a:p>
            <a:fld id="{D8C963D6-A539-E940-9C15-C13F565BC522}" type="slidenum">
              <a:rPr lang="en-US" smtClean="0"/>
              <a:pPr/>
              <a:t>98</a:t>
            </a:fld>
            <a:endParaRPr lang="en-US"/>
          </a:p>
        </p:txBody>
      </p:sp>
    </p:spTree>
    <p:extLst>
      <p:ext uri="{BB962C8B-B14F-4D97-AF65-F5344CB8AC3E}">
        <p14:creationId xmlns:p14="http://schemas.microsoft.com/office/powerpoint/2010/main" val="2368805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a:t>
            </a:r>
            <a:r>
              <a:rPr lang="en-US" dirty="0"/>
              <a:t>can be groups discussing, or pair/share.</a:t>
            </a:r>
            <a:r>
              <a:rPr lang="en-US" baseline="0" dirty="0"/>
              <a:t> </a:t>
            </a:r>
            <a:r>
              <a:rPr lang="en-US" dirty="0"/>
              <a:t>Hopefully we get a model idea that is simple, like alleles</a:t>
            </a:r>
            <a:r>
              <a:rPr lang="en-US" baseline="0" dirty="0"/>
              <a:t> get moved to new places by migration. If students don’t come up with it easily you might have to ask leading questions</a:t>
            </a:r>
            <a:r>
              <a:rPr lang="is-IS" baseline="0" dirty="0"/>
              <a:t>…like, does our model have an idea that fully explains why there is Sickle Cell in America?</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99</a:t>
            </a:fld>
            <a:endParaRPr lang="en-US"/>
          </a:p>
        </p:txBody>
      </p:sp>
    </p:spTree>
    <p:extLst>
      <p:ext uri="{BB962C8B-B14F-4D97-AF65-F5344CB8AC3E}">
        <p14:creationId xmlns:p14="http://schemas.microsoft.com/office/powerpoint/2010/main" val="139322574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100</a:t>
            </a:fld>
            <a:endParaRPr lang="en-US"/>
          </a:p>
        </p:txBody>
      </p:sp>
    </p:spTree>
    <p:extLst>
      <p:ext uri="{BB962C8B-B14F-4D97-AF65-F5344CB8AC3E}">
        <p14:creationId xmlns:p14="http://schemas.microsoft.com/office/powerpoint/2010/main" val="13596992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101</a:t>
            </a:fld>
            <a:endParaRPr lang="en-US"/>
          </a:p>
        </p:txBody>
      </p:sp>
    </p:spTree>
    <p:extLst>
      <p:ext uri="{BB962C8B-B14F-4D97-AF65-F5344CB8AC3E}">
        <p14:creationId xmlns:p14="http://schemas.microsoft.com/office/powerpoint/2010/main" val="131918047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a:t>
            </a:r>
            <a:r>
              <a:rPr lang="en-US" baseline="0" dirty="0" smtClean="0"/>
              <a:t> initial explanation should be done individually. </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102</a:t>
            </a:fld>
            <a:endParaRPr lang="en-US"/>
          </a:p>
        </p:txBody>
      </p:sp>
    </p:spTree>
    <p:extLst>
      <p:ext uri="{BB962C8B-B14F-4D97-AF65-F5344CB8AC3E}">
        <p14:creationId xmlns:p14="http://schemas.microsoft.com/office/powerpoint/2010/main" val="423551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customXml" Target="../ink/ink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1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73504318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 xmlns:a16="http://schemas.microsoft.com/office/drawing/2014/main" id="{FD68B70A-B837-4FB8-93EF-5826E98936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50" y="1052554"/>
            <a:ext cx="1631787" cy="1538246"/>
          </a:xfrm>
          <a:prstGeom prst="rect">
            <a:avLst/>
          </a:prstGeom>
        </p:spPr>
      </p:pic>
    </p:spTree>
    <p:extLst>
      <p:ext uri="{BB962C8B-B14F-4D97-AF65-F5344CB8AC3E}">
        <p14:creationId xmlns:p14="http://schemas.microsoft.com/office/powerpoint/2010/main" val="2309185299"/>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 xmlns:a16="http://schemas.microsoft.com/office/drawing/2014/main" id="{EE118952-9209-4D2A-B30B-E911335802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445" y="1054100"/>
            <a:ext cx="1678687" cy="1582457"/>
          </a:xfrm>
          <a:prstGeom prst="rect">
            <a:avLst/>
          </a:prstGeom>
        </p:spPr>
      </p:pic>
    </p:spTree>
    <p:extLst>
      <p:ext uri="{BB962C8B-B14F-4D97-AF65-F5344CB8AC3E}">
        <p14:creationId xmlns:p14="http://schemas.microsoft.com/office/powerpoint/2010/main" val="73548968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a:extLst>
              <a:ext uri="{FF2B5EF4-FFF2-40B4-BE49-F238E27FC236}">
                <a16:creationId xmlns="" xmlns:a16="http://schemas.microsoft.com/office/drawing/2014/main" id="{6300A2CC-C586-4BD0-947C-902E281B3C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36" y="1044320"/>
            <a:ext cx="1660731" cy="1565530"/>
          </a:xfrm>
          <a:prstGeom prst="rect">
            <a:avLst/>
          </a:prstGeom>
        </p:spPr>
      </p:pic>
    </p:spTree>
    <p:extLst>
      <p:ext uri="{BB962C8B-B14F-4D97-AF65-F5344CB8AC3E}">
        <p14:creationId xmlns:p14="http://schemas.microsoft.com/office/powerpoint/2010/main" val="48395486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a:extLst>
              <a:ext uri="{FF2B5EF4-FFF2-40B4-BE49-F238E27FC236}">
                <a16:creationId xmlns="" xmlns:a16="http://schemas.microsoft.com/office/drawing/2014/main" id="{47E0D64C-4495-4265-9077-6C776F994D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879" y="1069182"/>
            <a:ext cx="1658776" cy="1563687"/>
          </a:xfrm>
          <a:prstGeom prst="rect">
            <a:avLst/>
          </a:prstGeom>
        </p:spPr>
      </p:pic>
    </p:spTree>
    <p:extLst>
      <p:ext uri="{BB962C8B-B14F-4D97-AF65-F5344CB8AC3E}">
        <p14:creationId xmlns:p14="http://schemas.microsoft.com/office/powerpoint/2010/main" val="266213034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 xmlns:a16="http://schemas.microsoft.com/office/drawing/2014/main" id="{20D6DCAD-EF59-413B-86B2-CAC6ABB61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444" y="996279"/>
            <a:ext cx="1660461" cy="1565275"/>
          </a:xfrm>
          <a:prstGeom prst="rect">
            <a:avLst/>
          </a:prstGeom>
        </p:spPr>
      </p:pic>
    </p:spTree>
    <p:extLst>
      <p:ext uri="{BB962C8B-B14F-4D97-AF65-F5344CB8AC3E}">
        <p14:creationId xmlns:p14="http://schemas.microsoft.com/office/powerpoint/2010/main" val="246873065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5" name="Picture 14">
            <a:extLst>
              <a:ext uri="{FF2B5EF4-FFF2-40B4-BE49-F238E27FC236}">
                <a16:creationId xmlns="" xmlns:a16="http://schemas.microsoft.com/office/drawing/2014/main" id="{C80B19AF-7731-4E8F-87F1-F930FC3126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3907" y="1358899"/>
            <a:ext cx="1364218" cy="1260475"/>
          </a:xfrm>
          <a:prstGeom prst="rect">
            <a:avLst/>
          </a:prstGeom>
        </p:spPr>
      </p:pic>
    </p:spTree>
    <p:extLst>
      <p:ext uri="{BB962C8B-B14F-4D97-AF65-F5344CB8AC3E}">
        <p14:creationId xmlns:p14="http://schemas.microsoft.com/office/powerpoint/2010/main" val="76459582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FDA169E6-E496-4B9C-A2C5-691DBC8E9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1508" y="1330408"/>
            <a:ext cx="1429132" cy="1291000"/>
          </a:xfrm>
          <a:prstGeom prst="rect">
            <a:avLst/>
          </a:prstGeom>
        </p:spPr>
      </p:pic>
    </p:spTree>
    <p:extLst>
      <p:ext uri="{BB962C8B-B14F-4D97-AF65-F5344CB8AC3E}">
        <p14:creationId xmlns:p14="http://schemas.microsoft.com/office/powerpoint/2010/main" val="180676949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9924CB92-18EF-4B26-8A52-94567AC6A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5584" y="1052157"/>
            <a:ext cx="1148831" cy="1285849"/>
          </a:xfrm>
          <a:prstGeom prst="rect">
            <a:avLst/>
          </a:prstGeom>
        </p:spPr>
      </p:pic>
    </p:spTree>
    <p:extLst>
      <p:ext uri="{BB962C8B-B14F-4D97-AF65-F5344CB8AC3E}">
        <p14:creationId xmlns:p14="http://schemas.microsoft.com/office/powerpoint/2010/main" val="150220471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1B3CC429-B6B0-4D01-B10A-57335F12E8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9046" y="1044320"/>
            <a:ext cx="1660731" cy="1565530"/>
          </a:xfrm>
          <a:prstGeom prst="rect">
            <a:avLst/>
          </a:prstGeom>
        </p:spPr>
      </p:pic>
    </p:spTree>
    <p:extLst>
      <p:ext uri="{BB962C8B-B14F-4D97-AF65-F5344CB8AC3E}">
        <p14:creationId xmlns:p14="http://schemas.microsoft.com/office/powerpoint/2010/main" val="134220632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391353F3-95C5-40B5-BD67-55AF083F1C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63365" y="1054100"/>
            <a:ext cx="1678687" cy="1582457"/>
          </a:xfrm>
          <a:prstGeom prst="rect">
            <a:avLst/>
          </a:prstGeom>
        </p:spPr>
      </p:pic>
    </p:spTree>
    <p:extLst>
      <p:ext uri="{BB962C8B-B14F-4D97-AF65-F5344CB8AC3E}">
        <p14:creationId xmlns:p14="http://schemas.microsoft.com/office/powerpoint/2010/main" val="19354636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QM">
    <p:spTree>
      <p:nvGrpSpPr>
        <p:cNvPr id="1" name=""/>
        <p:cNvGrpSpPr/>
        <p:nvPr/>
      </p:nvGrpSpPr>
      <p:grpSpPr>
        <a:xfrm>
          <a:off x="0" y="0"/>
          <a:ext cx="0" cy="0"/>
          <a:chOff x="0" y="0"/>
          <a:chExt cx="0" cy="0"/>
        </a:xfrm>
      </p:grpSpPr>
      <p:sp>
        <p:nvSpPr>
          <p:cNvPr id="117" name="Shape 117"/>
          <p:cNvSpPr/>
          <p:nvPr/>
        </p:nvSpPr>
        <p:spPr>
          <a:xfrm>
            <a:off x="0" y="-50800"/>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a:solidFill>
                  <a:srgbClr val="FFFFFF"/>
                </a:solidFill>
                <a:latin typeface="Arial"/>
                <a:ea typeface="Arial"/>
                <a:cs typeface="Arial"/>
                <a:sym typeface="Arial"/>
              </a:defRPr>
            </a:lvl1pPr>
          </a:lstStyle>
          <a:p>
            <a:r>
              <a:rPr lang="en-US" dirty="0"/>
              <a:t>PQM (For Teachers Only)</a:t>
            </a:r>
            <a:endParaRPr dirty="0"/>
          </a:p>
        </p:txBody>
      </p:sp>
      <p:sp>
        <p:nvSpPr>
          <p:cNvPr id="7" name="Text Placeholder 6">
            <a:extLst>
              <a:ext uri="{FF2B5EF4-FFF2-40B4-BE49-F238E27FC236}">
                <a16:creationId xmlns="" xmlns:a16="http://schemas.microsoft.com/office/drawing/2014/main" id="{CF907A03-0C8E-455B-B5E3-6EDED3AAEC53}"/>
              </a:ext>
            </a:extLst>
          </p:cNvPr>
          <p:cNvSpPr>
            <a:spLocks noGrp="1"/>
          </p:cNvSpPr>
          <p:nvPr>
            <p:ph type="body" sz="quarter" idx="10"/>
          </p:nvPr>
        </p:nvSpPr>
        <p:spPr>
          <a:xfrm>
            <a:off x="428228" y="851157"/>
            <a:ext cx="8251825" cy="5360432"/>
          </a:xfrm>
        </p:spPr>
        <p:txBody>
          <a:bodyPr>
            <a:normAutofit/>
          </a:bodyPr>
          <a:lstStyle>
            <a:lvl1pPr marL="0" indent="0">
              <a:buNone/>
              <a:defRPr sz="2000" b="0"/>
            </a:lvl1pPr>
          </a:lstStyle>
          <a:p>
            <a:pPr lvl="0"/>
            <a:endParaRPr lang="en-US" dirty="0"/>
          </a:p>
        </p:txBody>
      </p:sp>
      <p:sp>
        <p:nvSpPr>
          <p:cNvPr id="18" name="Shape 120">
            <a:extLst>
              <a:ext uri="{FF2B5EF4-FFF2-40B4-BE49-F238E27FC236}">
                <a16:creationId xmlns=""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67755370"/>
      </p:ext>
    </p:extLst>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5765E97C-4A30-4820-B84E-B6AE2FF1B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884" y="1054100"/>
            <a:ext cx="1671756" cy="1565275"/>
          </a:xfrm>
          <a:prstGeom prst="rect">
            <a:avLst/>
          </a:prstGeom>
        </p:spPr>
      </p:pic>
    </p:spTree>
    <p:extLst>
      <p:ext uri="{BB962C8B-B14F-4D97-AF65-F5344CB8AC3E}">
        <p14:creationId xmlns:p14="http://schemas.microsoft.com/office/powerpoint/2010/main" val="301722670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BA3035F9-ADAB-4896-8DE8-41A105C122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4670" y="1052554"/>
            <a:ext cx="1631787" cy="1538246"/>
          </a:xfrm>
          <a:prstGeom prst="rect">
            <a:avLst/>
          </a:prstGeom>
        </p:spPr>
      </p:pic>
    </p:spTree>
    <p:extLst>
      <p:ext uri="{BB962C8B-B14F-4D97-AF65-F5344CB8AC3E}">
        <p14:creationId xmlns:p14="http://schemas.microsoft.com/office/powerpoint/2010/main" val="2788464369"/>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a:extLst>
              <a:ext uri="{FF2B5EF4-FFF2-40B4-BE49-F238E27FC236}">
                <a16:creationId xmlns="" xmlns:a16="http://schemas.microsoft.com/office/drawing/2014/main" id="{A7EF45AF-B36D-41EB-BE2F-5CBF0E96F6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9689" y="1060450"/>
            <a:ext cx="1658776" cy="1563687"/>
          </a:xfrm>
          <a:prstGeom prst="rect">
            <a:avLst/>
          </a:prstGeom>
        </p:spPr>
      </p:pic>
    </p:spTree>
    <p:extLst>
      <p:ext uri="{BB962C8B-B14F-4D97-AF65-F5344CB8AC3E}">
        <p14:creationId xmlns:p14="http://schemas.microsoft.com/office/powerpoint/2010/main" val="192184770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a:extLst>
              <a:ext uri="{FF2B5EF4-FFF2-40B4-BE49-F238E27FC236}">
                <a16:creationId xmlns="" xmlns:a16="http://schemas.microsoft.com/office/drawing/2014/main" id="{4A80CFAB-8AD8-4AED-809E-24C7E2BB6D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0254" y="987425"/>
            <a:ext cx="1660461" cy="1565275"/>
          </a:xfrm>
          <a:prstGeom prst="rect">
            <a:avLst/>
          </a:prstGeom>
        </p:spPr>
      </p:pic>
    </p:spTree>
    <p:extLst>
      <p:ext uri="{BB962C8B-B14F-4D97-AF65-F5344CB8AC3E}">
        <p14:creationId xmlns:p14="http://schemas.microsoft.com/office/powerpoint/2010/main" val="53443815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8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775186248"/>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3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D7E318E6-8261-4A35-835B-CDB785073499}"/>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43025020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4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CC5904"/>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 xmlns:a16="http://schemas.microsoft.com/office/drawing/2014/main" id="{B43F3959-0280-479A-AE20-7130ECC3890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066430171"/>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Title - Center copy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29683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3801005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028961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edagogical Tools Slide">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baseline="0">
                <a:solidFill>
                  <a:srgbClr val="FFFFFF"/>
                </a:solidFill>
                <a:latin typeface="Arial"/>
                <a:ea typeface="Arial"/>
                <a:cs typeface="Arial"/>
                <a:sym typeface="Arial"/>
              </a:defRPr>
            </a:lvl1pPr>
          </a:lstStyle>
          <a:p>
            <a:r>
              <a:rPr lang="en-US" dirty="0" smtClean="0"/>
              <a:t>Pedagogical Tools to Consider in this Unit </a:t>
            </a:r>
            <a:endParaRPr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hasCustomPrompt="1"/>
          </p:nvPr>
        </p:nvSpPr>
        <p:spPr>
          <a:xfrm>
            <a:off x="363415" y="724620"/>
            <a:ext cx="8457135" cy="429818"/>
          </a:xfrm>
        </p:spPr>
        <p:txBody>
          <a:bodyPr>
            <a:normAutofit/>
          </a:bodyPr>
          <a:lstStyle>
            <a:lvl1pPr marL="0" indent="0">
              <a:buNone/>
              <a:defRPr sz="2000" b="1" baseline="0"/>
            </a:lvl1pPr>
          </a:lstStyle>
          <a:p>
            <a:pPr lvl="0"/>
            <a:r>
              <a:rPr lang="en-US" dirty="0" smtClean="0"/>
              <a:t>Which Tools and MBER Essentials may arise in this unit?</a:t>
            </a:r>
            <a:endParaRPr lang="en-US" dirty="0"/>
          </a:p>
        </p:txBody>
      </p:sp>
      <p:sp>
        <p:nvSpPr>
          <p:cNvPr id="24" name="Shape 120">
            <a:extLst>
              <a:ext uri="{FF2B5EF4-FFF2-40B4-BE49-F238E27FC236}">
                <a16:creationId xmlns=""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8" name="Text Placeholder 19">
            <a:extLst>
              <a:ext uri="{FF2B5EF4-FFF2-40B4-BE49-F238E27FC236}">
                <a16:creationId xmlns="" xmlns:a16="http://schemas.microsoft.com/office/drawing/2014/main" id="{81FCD32C-DC7B-4724-92A0-0E6474627D67}"/>
              </a:ext>
            </a:extLst>
          </p:cNvPr>
          <p:cNvSpPr>
            <a:spLocks noGrp="1"/>
          </p:cNvSpPr>
          <p:nvPr>
            <p:ph type="body" sz="quarter" idx="13" hasCustomPrompt="1"/>
          </p:nvPr>
        </p:nvSpPr>
        <p:spPr>
          <a:xfrm>
            <a:off x="363415" y="5169300"/>
            <a:ext cx="8457135" cy="1072879"/>
          </a:xfrm>
        </p:spPr>
        <p:txBody>
          <a:bodyPr>
            <a:normAutofit/>
          </a:bodyPr>
          <a:lstStyle>
            <a:lvl1pPr marL="0" indent="0">
              <a:buNone/>
              <a:defRPr sz="1800" baseline="0"/>
            </a:lvl1pPr>
          </a:lstStyle>
          <a:p>
            <a:pPr lvl="0"/>
            <a:r>
              <a:rPr lang="en-US" dirty="0" smtClean="0"/>
              <a:t>Be sure to check out the descriptions for these tools on the MBER Essentials webpage.</a:t>
            </a:r>
          </a:p>
          <a:p>
            <a:pPr lvl="0"/>
            <a:r>
              <a:rPr lang="en-US" dirty="0" smtClean="0"/>
              <a:t>We’ve made ab attempt to indicated exactly where these tools might be most useful in the teacher notes and in the presenter notes directly beneath the slides.</a:t>
            </a:r>
            <a:endParaRPr lang="en-US" dirty="0"/>
          </a:p>
        </p:txBody>
      </p:sp>
      <p:sp>
        <p:nvSpPr>
          <p:cNvPr id="9" name="Text Placeholder 19">
            <a:extLst>
              <a:ext uri="{FF2B5EF4-FFF2-40B4-BE49-F238E27FC236}">
                <a16:creationId xmlns="" xmlns:a16="http://schemas.microsoft.com/office/drawing/2014/main" id="{81FCD32C-DC7B-4724-92A0-0E6474627D67}"/>
              </a:ext>
            </a:extLst>
          </p:cNvPr>
          <p:cNvSpPr>
            <a:spLocks noGrp="1"/>
          </p:cNvSpPr>
          <p:nvPr>
            <p:ph type="body" sz="quarter" idx="14"/>
          </p:nvPr>
        </p:nvSpPr>
        <p:spPr>
          <a:xfrm>
            <a:off x="363415" y="2344614"/>
            <a:ext cx="4227246" cy="2824686"/>
          </a:xfrm>
        </p:spPr>
        <p:txBody>
          <a:bodyPr>
            <a:normAutofit/>
          </a:bodyPr>
          <a:lstStyle>
            <a:lvl1pPr marL="0" indent="0">
              <a:buNone/>
              <a:defRPr sz="1800"/>
            </a:lvl1pPr>
          </a:lstStyle>
          <a:p>
            <a:pPr lvl="0"/>
            <a:endParaRPr lang="en-US" dirty="0"/>
          </a:p>
        </p:txBody>
      </p:sp>
      <p:sp>
        <p:nvSpPr>
          <p:cNvPr id="10" name="Text Placeholder 19">
            <a:extLst>
              <a:ext uri="{FF2B5EF4-FFF2-40B4-BE49-F238E27FC236}">
                <a16:creationId xmlns="" xmlns:a16="http://schemas.microsoft.com/office/drawing/2014/main" id="{81FCD32C-DC7B-4724-92A0-0E6474627D67}"/>
              </a:ext>
            </a:extLst>
          </p:cNvPr>
          <p:cNvSpPr>
            <a:spLocks noGrp="1"/>
          </p:cNvSpPr>
          <p:nvPr>
            <p:ph type="body" sz="quarter" idx="15"/>
          </p:nvPr>
        </p:nvSpPr>
        <p:spPr>
          <a:xfrm>
            <a:off x="4593304" y="2344614"/>
            <a:ext cx="4227246" cy="2824686"/>
          </a:xfrm>
        </p:spPr>
        <p:txBody>
          <a:bodyPr>
            <a:normAutofit/>
          </a:bodyPr>
          <a:lstStyle>
            <a:lvl1pPr marL="0" indent="0">
              <a:buNone/>
              <a:defRPr sz="1800"/>
            </a:lvl1pPr>
          </a:lstStyle>
          <a:p>
            <a:pPr lvl="0"/>
            <a:endParaRPr lang="en-US" dirty="0"/>
          </a:p>
        </p:txBody>
      </p:sp>
      <p:sp>
        <p:nvSpPr>
          <p:cNvPr id="11" name="Text Placeholder 19">
            <a:extLst>
              <a:ext uri="{FF2B5EF4-FFF2-40B4-BE49-F238E27FC236}">
                <a16:creationId xmlns="" xmlns:a16="http://schemas.microsoft.com/office/drawing/2014/main" id="{81FCD32C-DC7B-4724-92A0-0E6474627D67}"/>
              </a:ext>
            </a:extLst>
          </p:cNvPr>
          <p:cNvSpPr>
            <a:spLocks noGrp="1"/>
          </p:cNvSpPr>
          <p:nvPr>
            <p:ph type="body" sz="quarter" idx="16" hasCustomPrompt="1"/>
          </p:nvPr>
        </p:nvSpPr>
        <p:spPr>
          <a:xfrm>
            <a:off x="363415" y="1114279"/>
            <a:ext cx="8457135" cy="1230335"/>
          </a:xfrm>
        </p:spPr>
        <p:txBody>
          <a:bodyPr>
            <a:normAutofit/>
          </a:bodyPr>
          <a:lstStyle>
            <a:lvl1pPr marL="0" indent="0">
              <a:buNone/>
              <a:defRPr sz="1800" b="0" baseline="0"/>
            </a:lvl1pPr>
          </a:lstStyle>
          <a:p>
            <a:pPr lvl="0"/>
            <a:r>
              <a:rPr lang="en-US" dirty="0" smtClean="0"/>
              <a:t>As usual, we invite you to utilize a number of the Tools on the MBER Essentials page on our website, including a handful of relevant FAQs.</a:t>
            </a:r>
          </a:p>
          <a:p>
            <a:pPr lvl="0"/>
            <a:r>
              <a:rPr lang="en-US" dirty="0" smtClean="0"/>
              <a:t>In having carried out this unit, however, we have found the following tools particularly useful:</a:t>
            </a:r>
          </a:p>
          <a:p>
            <a:pPr lvl="0"/>
            <a:endParaRPr lang="en-US" dirty="0"/>
          </a:p>
        </p:txBody>
      </p:sp>
    </p:spTree>
    <p:extLst>
      <p:ext uri="{BB962C8B-B14F-4D97-AF65-F5344CB8AC3E}">
        <p14:creationId xmlns:p14="http://schemas.microsoft.com/office/powerpoint/2010/main" val="941544012"/>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7476719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2766001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9411538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4188271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4902149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8040291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6300331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19686715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11/20/2019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2970263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5547309-20BB-471D-B5F6-AF853A958418}" type="datetimeFigureOut">
              <a:rPr lang="en-US" smtClean="0"/>
              <a:t>11/20/2019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2201503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Model Overview">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363415" y="724619"/>
            <a:ext cx="8457135" cy="5414119"/>
          </a:xfrm>
        </p:spPr>
        <p:txBody>
          <a:bodyPr>
            <a:normAutofit/>
          </a:bodyPr>
          <a:lstStyle>
            <a:lvl1pPr marL="0" indent="0">
              <a:buNone/>
              <a:defRPr sz="1600"/>
            </a:lvl1pPr>
          </a:lstStyle>
          <a:p>
            <a:pPr lvl="0"/>
            <a:endParaRPr lang="en-US" dirty="0"/>
          </a:p>
        </p:txBody>
      </p:sp>
      <p:sp>
        <p:nvSpPr>
          <p:cNvPr id="24" name="Shape 120">
            <a:extLst>
              <a:ext uri="{FF2B5EF4-FFF2-40B4-BE49-F238E27FC236}">
                <a16:creationId xmlns=""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3" name="Rectangle 2">
            <a:extLst>
              <a:ext uri="{FF2B5EF4-FFF2-40B4-BE49-F238E27FC236}">
                <a16:creationId xmlns="" xmlns:a16="http://schemas.microsoft.com/office/drawing/2014/main" id="{C63A828A-5CDF-4F64-B28A-96968520FA79}"/>
              </a:ext>
            </a:extLst>
          </p:cNvPr>
          <p:cNvSpPr/>
          <p:nvPr userDrawn="1"/>
        </p:nvSpPr>
        <p:spPr>
          <a:xfrm rot="1729199">
            <a:off x="922357" y="1233376"/>
            <a:ext cx="224813" cy="112683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44439764"/>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547309-20BB-471D-B5F6-AF853A958418}" type="datetimeFigureOut">
              <a:rPr lang="en-US" smtClean="0"/>
              <a:t>11/20/2019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39297094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5547309-20BB-471D-B5F6-AF853A958418}" type="datetimeFigureOut">
              <a:rPr lang="en-US" smtClean="0"/>
              <a:t>11/20/2019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19111696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5547309-20BB-471D-B5F6-AF853A958418}" type="datetimeFigureOut">
              <a:rPr lang="en-US" smtClean="0"/>
              <a:t>11/20/2019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24614220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5547309-20BB-471D-B5F6-AF853A958418}" type="datetimeFigureOut">
              <a:rPr lang="en-US" smtClean="0"/>
              <a:t>11/20/2019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6106755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5547309-20BB-471D-B5F6-AF853A958418}" type="datetimeFigureOut">
              <a:rPr lang="en-US" smtClean="0"/>
              <a:t>11/20/2019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24223703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mberLogo.png">
            <a:extLst>
              <a:ext uri="{FF2B5EF4-FFF2-40B4-BE49-F238E27FC236}">
                <a16:creationId xmlns="" xmlns:a16="http://schemas.microsoft.com/office/drawing/2014/main" id="{3E3766B6-3945-4A69-B468-02C26D7F3E38}"/>
              </a:ext>
            </a:extLst>
          </p:cNvPr>
          <p:cNvPicPr>
            <a:picLocks noChangeAspect="1"/>
          </p:cNvPicPr>
          <p:nvPr userDrawn="1"/>
        </p:nvPicPr>
        <p:blipFill>
          <a:blip r:embed="rId2"/>
          <a:stretch>
            <a:fillRect/>
          </a:stretch>
        </p:blipFill>
        <p:spPr>
          <a:xfrm>
            <a:off x="8354475" y="6259220"/>
            <a:ext cx="733302" cy="344333"/>
          </a:xfrm>
          <a:prstGeom prst="rect">
            <a:avLst/>
          </a:prstGeom>
          <a:ln w="12700">
            <a:miter lim="400000"/>
          </a:ln>
        </p:spPr>
      </p:pic>
      <p:sp>
        <p:nvSpPr>
          <p:cNvPr id="6" name="Shape 121">
            <a:extLst>
              <a:ext uri="{FF2B5EF4-FFF2-40B4-BE49-F238E27FC236}">
                <a16:creationId xmlns="" xmlns:a16="http://schemas.microsoft.com/office/drawing/2014/main" id="{F03424C2-4404-40C9-A9F7-30871E68A080}"/>
              </a:ext>
            </a:extLst>
          </p:cNvPr>
          <p:cNvSpPr/>
          <p:nvPr userDrawn="1"/>
        </p:nvSpPr>
        <p:spPr>
          <a:xfrm>
            <a:off x="7171820" y="6603553"/>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7" name="pasted-image.pdf">
            <a:extLst>
              <a:ext uri="{FF2B5EF4-FFF2-40B4-BE49-F238E27FC236}">
                <a16:creationId xmlns="" xmlns:a16="http://schemas.microsoft.com/office/drawing/2014/main" id="{DF84D62A-2F54-4439-AC30-234B3B276A3C}"/>
              </a:ext>
            </a:extLst>
          </p:cNvPr>
          <p:cNvPicPr>
            <a:picLocks noChangeAspect="1"/>
          </p:cNvPicPr>
          <p:nvPr userDrawn="1"/>
        </p:nvPicPr>
        <p:blipFill>
          <a:blip r:embed="rId3"/>
          <a:stretch>
            <a:fillRect/>
          </a:stretch>
        </p:blipFill>
        <p:spPr>
          <a:xfrm>
            <a:off x="142801" y="6521600"/>
            <a:ext cx="696007" cy="245260"/>
          </a:xfrm>
          <a:prstGeom prst="rect">
            <a:avLst/>
          </a:prstGeom>
          <a:ln w="12700">
            <a:miter lim="400000"/>
          </a:ln>
        </p:spPr>
      </p:pic>
    </p:spTree>
    <p:extLst>
      <p:ext uri="{BB962C8B-B14F-4D97-AF65-F5344CB8AC3E}">
        <p14:creationId xmlns:p14="http://schemas.microsoft.com/office/powerpoint/2010/main" val="38281337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5547309-20BB-471D-B5F6-AF853A958418}" type="datetimeFigureOut">
              <a:rPr lang="en-US" smtClean="0"/>
              <a:t>11/20/2019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7892523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5547309-20BB-471D-B5F6-AF853A958418}" type="datetimeFigureOut">
              <a:rPr lang="en-US" smtClean="0"/>
              <a:t>11/20/2019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25548884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547309-20BB-471D-B5F6-AF853A958418}" type="datetimeFigureOut">
              <a:rPr lang="en-US" smtClean="0"/>
              <a:t>11/20/2019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16797614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547309-20BB-471D-B5F6-AF853A958418}" type="datetimeFigureOut">
              <a:rPr lang="en-US" smtClean="0"/>
              <a:t>11/20/2019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1DDA74-6C7A-432E-B855-6EE80DF4A9BF}" type="slidenum">
              <a:rPr lang="en-US" smtClean="0"/>
              <a:t>‹#›</a:t>
            </a:fld>
            <a:endParaRPr lang="en-US"/>
          </a:p>
        </p:txBody>
      </p:sp>
    </p:spTree>
    <p:extLst>
      <p:ext uri="{BB962C8B-B14F-4D97-AF65-F5344CB8AC3E}">
        <p14:creationId xmlns:p14="http://schemas.microsoft.com/office/powerpoint/2010/main" val="3809309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el Overview">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14399"/>
            <a:ext cx="6078538" cy="1828799"/>
          </a:xfrm>
        </p:spPr>
        <p:txBody>
          <a:bodyPr>
            <a:normAutofit/>
          </a:bodyPr>
          <a:lstStyle>
            <a:lvl1pPr marL="0" indent="0">
              <a:spcBef>
                <a:spcPts val="0"/>
              </a:spcBef>
              <a:buNone/>
              <a:defRPr sz="20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363415" y="2743198"/>
            <a:ext cx="8457135" cy="3395540"/>
          </a:xfrm>
        </p:spPr>
        <p:txBody>
          <a:bodyPr>
            <a:normAutofit/>
          </a:bodyPr>
          <a:lstStyle>
            <a:lvl1pPr marL="0" indent="0">
              <a:buNone/>
              <a:defRPr sz="2000"/>
            </a:lvl1pPr>
          </a:lstStyle>
          <a:p>
            <a:pPr lvl="0"/>
            <a:endParaRPr lang="en-US" dirty="0"/>
          </a:p>
        </p:txBody>
      </p:sp>
      <p:sp>
        <p:nvSpPr>
          <p:cNvPr id="24" name="Shape 120">
            <a:extLst>
              <a:ext uri="{FF2B5EF4-FFF2-40B4-BE49-F238E27FC236}">
                <a16:creationId xmlns=""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 xmlns:a16="http://schemas.microsoft.com/office/drawing/2014/main" id="{8ABD0942-CA67-41B6-9BC4-A22CBAD86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69" y="1066311"/>
            <a:ext cx="1658776" cy="1563687"/>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3" name="Rectangle 2">
            <a:extLst>
              <a:ext uri="{FF2B5EF4-FFF2-40B4-BE49-F238E27FC236}">
                <a16:creationId xmlns="" xmlns:a16="http://schemas.microsoft.com/office/drawing/2014/main" id="{C63A828A-5CDF-4F64-B28A-96968520FA79}"/>
              </a:ext>
            </a:extLst>
          </p:cNvPr>
          <p:cNvSpPr/>
          <p:nvPr userDrawn="1"/>
        </p:nvSpPr>
        <p:spPr>
          <a:xfrm rot="1729199">
            <a:off x="922357" y="1233376"/>
            <a:ext cx="224813" cy="112683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181184437"/>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52" name="Shape 52"/>
          <p:cNvSpPr>
            <a:spLocks noGrp="1"/>
          </p:cNvSpPr>
          <p:nvPr>
            <p:ph type="title"/>
          </p:nvPr>
        </p:nvSpPr>
        <p:spPr>
          <a:xfrm>
            <a:off x="892972" y="2268144"/>
            <a:ext cx="7358063" cy="2321719"/>
          </a:xfrm>
          <a:prstGeom prst="rect">
            <a:avLst/>
          </a:prstGeom>
        </p:spPr>
        <p:txBody>
          <a:bodyPr/>
          <a:lstStyle/>
          <a:p>
            <a:r>
              <a:t>Title Text</a:t>
            </a:r>
          </a:p>
        </p:txBody>
      </p:sp>
      <p:sp>
        <p:nvSpPr>
          <p:cNvPr id="53" name="Shape 5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24103885"/>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r>
              <a:rPr lang="en-US"/>
              <a:t>Version March 2017</a:t>
            </a:r>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C0B6D020-188A-C84B-A3EF-19485A225CE9}" type="slidenum">
              <a:rPr lang="en-US"/>
              <a:pPr/>
              <a:t>‹#›</a:t>
            </a:fld>
            <a:endParaRPr lang="en-US"/>
          </a:p>
        </p:txBody>
      </p:sp>
    </p:spTree>
    <p:extLst>
      <p:ext uri="{BB962C8B-B14F-4D97-AF65-F5344CB8AC3E}">
        <p14:creationId xmlns:p14="http://schemas.microsoft.com/office/powerpoint/2010/main" val="11124387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PQM">
    <p:spTree>
      <p:nvGrpSpPr>
        <p:cNvPr id="1" name=""/>
        <p:cNvGrpSpPr/>
        <p:nvPr/>
      </p:nvGrpSpPr>
      <p:grpSpPr>
        <a:xfrm>
          <a:off x="0" y="0"/>
          <a:ext cx="0" cy="0"/>
          <a:chOff x="0" y="0"/>
          <a:chExt cx="0" cy="0"/>
        </a:xfrm>
      </p:grpSpPr>
      <p:sp>
        <p:nvSpPr>
          <p:cNvPr id="117" name="Shape 117"/>
          <p:cNvSpPr/>
          <p:nvPr/>
        </p:nvSpPr>
        <p:spPr>
          <a:xfrm>
            <a:off x="0" y="0"/>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a:solidFill>
                  <a:srgbClr val="FFFFFF"/>
                </a:solidFill>
                <a:latin typeface="Arial"/>
                <a:ea typeface="Arial"/>
                <a:cs typeface="Arial"/>
                <a:sym typeface="Arial"/>
              </a:defRPr>
            </a:lvl1pPr>
          </a:lstStyle>
          <a:p>
            <a:r>
              <a:rPr lang="en-US" dirty="0"/>
              <a:t>PQM (For Teachers Only)</a:t>
            </a:r>
            <a:endParaRPr dirty="0"/>
          </a:p>
        </p:txBody>
      </p:sp>
      <p:sp>
        <p:nvSpPr>
          <p:cNvPr id="7" name="Text Placeholder 6">
            <a:extLst>
              <a:ext uri="{FF2B5EF4-FFF2-40B4-BE49-F238E27FC236}">
                <a16:creationId xmlns="" xmlns:a16="http://schemas.microsoft.com/office/drawing/2014/main" id="{CF907A03-0C8E-455B-B5E3-6EDED3AAEC53}"/>
              </a:ext>
            </a:extLst>
          </p:cNvPr>
          <p:cNvSpPr>
            <a:spLocks noGrp="1"/>
          </p:cNvSpPr>
          <p:nvPr>
            <p:ph type="body" sz="quarter" idx="10"/>
          </p:nvPr>
        </p:nvSpPr>
        <p:spPr>
          <a:xfrm>
            <a:off x="428228" y="851157"/>
            <a:ext cx="8251825" cy="5360432"/>
          </a:xfrm>
        </p:spPr>
        <p:txBody>
          <a:bodyPr>
            <a:normAutofit/>
          </a:bodyPr>
          <a:lstStyle>
            <a:lvl1pPr marL="0" indent="0">
              <a:buNone/>
              <a:defRPr sz="2000" b="0"/>
            </a:lvl1pPr>
          </a:lstStyle>
          <a:p>
            <a:pPr lvl="0"/>
            <a:endParaRPr lang="en-US" dirty="0"/>
          </a:p>
        </p:txBody>
      </p:sp>
      <p:sp>
        <p:nvSpPr>
          <p:cNvPr id="18" name="Shape 120">
            <a:extLst>
              <a:ext uri="{FF2B5EF4-FFF2-40B4-BE49-F238E27FC236}">
                <a16:creationId xmlns=""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64223497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pic>
        <p:nvPicPr>
          <p:cNvPr id="13" name="Picture 12">
            <a:extLst>
              <a:ext uri="{FF2B5EF4-FFF2-40B4-BE49-F238E27FC236}">
                <a16:creationId xmlns="" xmlns:a16="http://schemas.microsoft.com/office/drawing/2014/main" id="{B46F6671-C36B-4722-A822-7927FEE9D2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987" y="1358899"/>
            <a:ext cx="1364218" cy="1260475"/>
          </a:xfrm>
          <a:prstGeom prst="rect">
            <a:avLst/>
          </a:prstGeom>
        </p:spPr>
      </p:pic>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24" name="Shape 120">
            <a:extLst>
              <a:ext uri="{FF2B5EF4-FFF2-40B4-BE49-F238E27FC236}">
                <a16:creationId xmlns=""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20331177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pic>
        <p:nvPicPr>
          <p:cNvPr id="10" name="Picture 9">
            <a:extLst>
              <a:ext uri="{FF2B5EF4-FFF2-40B4-BE49-F238E27FC236}">
                <a16:creationId xmlns="" xmlns:a16="http://schemas.microsoft.com/office/drawing/2014/main" id="{BDDE00E6-8D5F-4F20-95AC-A6AECB8DE4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588" y="1341130"/>
            <a:ext cx="1429132" cy="1291000"/>
          </a:xfrm>
          <a:prstGeom prst="rect">
            <a:avLst/>
          </a:prstGeom>
        </p:spPr>
      </p:pic>
      <p:sp>
        <p:nvSpPr>
          <p:cNvPr id="15" name="Shape 120">
            <a:extLst>
              <a:ext uri="{FF2B5EF4-FFF2-40B4-BE49-F238E27FC236}">
                <a16:creationId xmlns="" xmlns:a16="http://schemas.microsoft.com/office/drawing/2014/main" id="{BAA5A9FB-FC4C-418D-9282-CA36F7ECD945}"/>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428986243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pic>
        <p:nvPicPr>
          <p:cNvPr id="13" name="Picture 12">
            <a:extLst>
              <a:ext uri="{FF2B5EF4-FFF2-40B4-BE49-F238E27FC236}">
                <a16:creationId xmlns="" xmlns:a16="http://schemas.microsoft.com/office/drawing/2014/main" id="{76FDAFB4-C9D9-472C-A7C7-5927572E8B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8774" y="1060889"/>
            <a:ext cx="1148831" cy="1285849"/>
          </a:xfrm>
          <a:prstGeom prst="rect">
            <a:avLst/>
          </a:prstGeom>
        </p:spPr>
      </p:pic>
      <p:sp>
        <p:nvSpPr>
          <p:cNvPr id="17" name="Shape 120">
            <a:extLst>
              <a:ext uri="{FF2B5EF4-FFF2-40B4-BE49-F238E27FC236}">
                <a16:creationId xmlns="" xmlns:a16="http://schemas.microsoft.com/office/drawing/2014/main" id="{00458E86-9274-4486-BEB4-154DDD8A9C30}"/>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389337841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654D85"/>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pic>
        <p:nvPicPr>
          <p:cNvPr id="11" name="Picture 10">
            <a:extLst>
              <a:ext uri="{FF2B5EF4-FFF2-40B4-BE49-F238E27FC236}">
                <a16:creationId xmlns="" xmlns:a16="http://schemas.microsoft.com/office/drawing/2014/main" id="{AE7F65A6-9071-4976-BF6B-D14535771E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074" y="1064822"/>
            <a:ext cx="1671756" cy="1565275"/>
          </a:xfrm>
          <a:prstGeom prst="rect">
            <a:avLst/>
          </a:prstGeom>
        </p:spPr>
      </p:pic>
      <p:sp>
        <p:nvSpPr>
          <p:cNvPr id="15" name="Shape 120">
            <a:extLst>
              <a:ext uri="{FF2B5EF4-FFF2-40B4-BE49-F238E27FC236}">
                <a16:creationId xmlns=""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07584478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theme" Target="../theme/theme2.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image2.png"/>
          <p:cNvPicPr>
            <a:picLocks noChangeAspect="1"/>
          </p:cNvPicPr>
          <p:nvPr userDrawn="1"/>
        </p:nvPicPr>
        <p:blipFill>
          <a:blip r:embed="rId40"/>
          <a:stretch>
            <a:fillRect/>
          </a:stretch>
        </p:blipFill>
        <p:spPr>
          <a:xfrm>
            <a:off x="8320149" y="6411195"/>
            <a:ext cx="733302" cy="344334"/>
          </a:xfrm>
          <a:prstGeom prst="rect">
            <a:avLst/>
          </a:prstGeom>
          <a:ln w="12700">
            <a:miter lim="400000"/>
          </a:ln>
        </p:spPr>
      </p:pic>
      <p:pic>
        <p:nvPicPr>
          <p:cNvPr id="5" name="pasted-image.pdf">
            <a:extLst>
              <a:ext uri="{FF2B5EF4-FFF2-40B4-BE49-F238E27FC236}">
                <a16:creationId xmlns="" xmlns:a16="http://schemas.microsoft.com/office/drawing/2014/main" id="{53FAD417-4751-43E4-8602-8683639FD886}"/>
              </a:ext>
            </a:extLst>
          </p:cNvPr>
          <p:cNvPicPr>
            <a:picLocks noChangeAspect="1"/>
          </p:cNvPicPr>
          <p:nvPr userDrawn="1"/>
        </p:nvPicPr>
        <p:blipFill>
          <a:blip r:embed="rId41"/>
          <a:stretch>
            <a:fillRect/>
          </a:stretch>
        </p:blipFill>
        <p:spPr>
          <a:xfrm>
            <a:off x="142801" y="6521600"/>
            <a:ext cx="696007" cy="245260"/>
          </a:xfrm>
          <a:prstGeom prst="rect">
            <a:avLst/>
          </a:prstGeom>
          <a:ln w="12700">
            <a:miter lim="400000"/>
          </a:ln>
        </p:spPr>
      </p:pic>
    </p:spTree>
    <p:extLst>
      <p:ext uri="{BB962C8B-B14F-4D97-AF65-F5344CB8AC3E}">
        <p14:creationId xmlns:p14="http://schemas.microsoft.com/office/powerpoint/2010/main" val="282826026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16" r:id="rId3"/>
    <p:sldLayoutId id="2147483715" r:id="rId4"/>
    <p:sldLayoutId id="2147483714"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547309-20BB-471D-B5F6-AF853A958418}" type="datetimeFigureOut">
              <a:rPr lang="en-US" smtClean="0"/>
              <a:t>11/20/2019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1DDA74-6C7A-432E-B855-6EE80DF4A9BF}" type="slidenum">
              <a:rPr lang="en-US" smtClean="0"/>
              <a:t>‹#›</a:t>
            </a:fld>
            <a:endParaRPr lang="en-US"/>
          </a:p>
        </p:txBody>
      </p:sp>
    </p:spTree>
    <p:extLst>
      <p:ext uri="{BB962C8B-B14F-4D97-AF65-F5344CB8AC3E}">
        <p14:creationId xmlns:p14="http://schemas.microsoft.com/office/powerpoint/2010/main" val="101476098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5" r:id="rId12"/>
    <p:sldLayoutId id="2147483676" r:id="rId13"/>
    <p:sldLayoutId id="214748371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4.xml"/><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4.xml"/><Relationship Id="rId5" Type="http://schemas.openxmlformats.org/officeDocument/2006/relationships/image" Target="../media/image35.jpg"/><Relationship Id="rId4" Type="http://schemas.openxmlformats.org/officeDocument/2006/relationships/image" Target="../media/image34.jp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4.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34.xml"/><Relationship Id="rId4" Type="http://schemas.openxmlformats.org/officeDocument/2006/relationships/image" Target="../media/image40.JPG"/></Relationships>
</file>

<file path=ppt/slides/_rels/slide2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34.xm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34.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13" Type="http://schemas.openxmlformats.org/officeDocument/2006/relationships/customXml" Target="../ink/ink9.xml"/><Relationship Id="rId18" Type="http://schemas.openxmlformats.org/officeDocument/2006/relationships/customXml" Target="../ink/ink12.xml"/><Relationship Id="rId26" Type="http://schemas.openxmlformats.org/officeDocument/2006/relationships/image" Target="../media/image460.png"/><Relationship Id="rId39" Type="http://schemas.openxmlformats.org/officeDocument/2006/relationships/customXml" Target="../ink/ink26.xml"/><Relationship Id="rId21" Type="http://schemas.openxmlformats.org/officeDocument/2006/relationships/image" Target="../media/image500.png"/><Relationship Id="rId34" Type="http://schemas.openxmlformats.org/officeDocument/2006/relationships/customXml" Target="../ink/ink23.xml"/><Relationship Id="rId42" Type="http://schemas.openxmlformats.org/officeDocument/2006/relationships/customXml" Target="../ink/ink28.xml"/><Relationship Id="rId47" Type="http://schemas.openxmlformats.org/officeDocument/2006/relationships/customXml" Target="../ink/ink33.xml"/><Relationship Id="rId7" Type="http://schemas.openxmlformats.org/officeDocument/2006/relationships/image" Target="../media/image45.png"/><Relationship Id="rId2" Type="http://schemas.openxmlformats.org/officeDocument/2006/relationships/notesSlide" Target="../notesSlides/notesSlide40.xml"/><Relationship Id="rId16" Type="http://schemas.openxmlformats.org/officeDocument/2006/relationships/image" Target="../media/image490.png"/><Relationship Id="rId29" Type="http://schemas.openxmlformats.org/officeDocument/2006/relationships/customXml" Target="../ink/ink20.xml"/><Relationship Id="rId1" Type="http://schemas.openxmlformats.org/officeDocument/2006/relationships/slideLayout" Target="../slideLayouts/slideLayout34.xml"/><Relationship Id="rId6" Type="http://schemas.openxmlformats.org/officeDocument/2006/relationships/customXml" Target="../ink/ink5.xml"/><Relationship Id="rId11" Type="http://schemas.openxmlformats.org/officeDocument/2006/relationships/customXml" Target="../ink/ink8.xml"/><Relationship Id="rId24" Type="http://schemas.openxmlformats.org/officeDocument/2006/relationships/customXml" Target="../ink/ink17.xml"/><Relationship Id="rId32" Type="http://schemas.openxmlformats.org/officeDocument/2006/relationships/customXml" Target="../ink/ink22.xml"/><Relationship Id="rId37" Type="http://schemas.openxmlformats.org/officeDocument/2006/relationships/image" Target="../media/image55.png"/><Relationship Id="rId40" Type="http://schemas.openxmlformats.org/officeDocument/2006/relationships/image" Target="../media/image56.png"/><Relationship Id="rId45" Type="http://schemas.openxmlformats.org/officeDocument/2006/relationships/customXml" Target="../ink/ink31.xml"/><Relationship Id="rId5" Type="http://schemas.openxmlformats.org/officeDocument/2006/relationships/image" Target="../media/image44.png"/><Relationship Id="rId15" Type="http://schemas.openxmlformats.org/officeDocument/2006/relationships/customXml" Target="../ink/ink10.xml"/><Relationship Id="rId23" Type="http://schemas.openxmlformats.org/officeDocument/2006/relationships/customXml" Target="../ink/ink16.xml"/><Relationship Id="rId28" Type="http://schemas.openxmlformats.org/officeDocument/2006/relationships/image" Target="../media/image510.png"/><Relationship Id="rId36" Type="http://schemas.openxmlformats.org/officeDocument/2006/relationships/customXml" Target="../ink/ink24.xml"/><Relationship Id="rId49" Type="http://schemas.openxmlformats.org/officeDocument/2006/relationships/image" Target="../media/image51.PNG"/><Relationship Id="rId10" Type="http://schemas.openxmlformats.org/officeDocument/2006/relationships/customXml" Target="../ink/ink7.xml"/><Relationship Id="rId19" Type="http://schemas.openxmlformats.org/officeDocument/2006/relationships/customXml" Target="../ink/ink13.xml"/><Relationship Id="rId31" Type="http://schemas.openxmlformats.org/officeDocument/2006/relationships/customXml" Target="../ink/ink21.xml"/><Relationship Id="rId44" Type="http://schemas.openxmlformats.org/officeDocument/2006/relationships/customXml" Target="../ink/ink30.xml"/><Relationship Id="rId9" Type="http://schemas.openxmlformats.org/officeDocument/2006/relationships/image" Target="../media/image43.png"/><Relationship Id="rId14" Type="http://schemas.openxmlformats.org/officeDocument/2006/relationships/image" Target="../media/image480.png"/><Relationship Id="rId22" Type="http://schemas.openxmlformats.org/officeDocument/2006/relationships/customXml" Target="../ink/ink15.xml"/><Relationship Id="rId27" Type="http://schemas.openxmlformats.org/officeDocument/2006/relationships/customXml" Target="../ink/ink19.xml"/><Relationship Id="rId30" Type="http://schemas.openxmlformats.org/officeDocument/2006/relationships/image" Target="../media/image520.png"/><Relationship Id="rId35" Type="http://schemas.openxmlformats.org/officeDocument/2006/relationships/image" Target="../media/image54.png"/><Relationship Id="rId43" Type="http://schemas.openxmlformats.org/officeDocument/2006/relationships/customXml" Target="../ink/ink29.xml"/><Relationship Id="rId48" Type="http://schemas.openxmlformats.org/officeDocument/2006/relationships/customXml" Target="../ink/ink34.xml"/><Relationship Id="rId8" Type="http://schemas.openxmlformats.org/officeDocument/2006/relationships/customXml" Target="../ink/ink6.xml"/><Relationship Id="rId3" Type="http://schemas.openxmlformats.org/officeDocument/2006/relationships/customXml" Target="../ink/ink4.xml"/><Relationship Id="rId12" Type="http://schemas.openxmlformats.org/officeDocument/2006/relationships/image" Target="../media/image470.png"/><Relationship Id="rId17" Type="http://schemas.openxmlformats.org/officeDocument/2006/relationships/customXml" Target="../ink/ink11.xml"/><Relationship Id="rId25" Type="http://schemas.openxmlformats.org/officeDocument/2006/relationships/customXml" Target="../ink/ink18.xml"/><Relationship Id="rId33" Type="http://schemas.openxmlformats.org/officeDocument/2006/relationships/image" Target="../media/image530.png"/><Relationship Id="rId38" Type="http://schemas.openxmlformats.org/officeDocument/2006/relationships/customXml" Target="../ink/ink25.xml"/><Relationship Id="rId46" Type="http://schemas.openxmlformats.org/officeDocument/2006/relationships/customXml" Target="../ink/ink32.xml"/><Relationship Id="rId20" Type="http://schemas.openxmlformats.org/officeDocument/2006/relationships/customXml" Target="../ink/ink14.xml"/><Relationship Id="rId41" Type="http://schemas.openxmlformats.org/officeDocument/2006/relationships/customXml" Target="../ink/ink27.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34.xml"/><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34.xml"/><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34.xml"/><Relationship Id="rId5" Type="http://schemas.openxmlformats.org/officeDocument/2006/relationships/image" Target="../media/image58.pn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29.xml"/><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6.xml"/><Relationship Id="rId1" Type="http://schemas.openxmlformats.org/officeDocument/2006/relationships/slideLayout" Target="../slideLayouts/slideLayout34.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7.xml"/><Relationship Id="rId1" Type="http://schemas.openxmlformats.org/officeDocument/2006/relationships/slideLayout" Target="../slideLayouts/slideLayout34.xml"/><Relationship Id="rId5" Type="http://schemas.openxmlformats.org/officeDocument/2006/relationships/image" Target="../media/image58.png"/><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3.xml"/><Relationship Id="rId1" Type="http://schemas.openxmlformats.org/officeDocument/2006/relationships/slideLayout" Target="../slideLayouts/slideLayout3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4.xml"/></Relationships>
</file>

<file path=ppt/slides/_rels/slide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9.xml"/><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0.xml"/><Relationship Id="rId1" Type="http://schemas.openxmlformats.org/officeDocument/2006/relationships/slideLayout" Target="../slideLayouts/slideLayout34.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1.xml"/><Relationship Id="rId1" Type="http://schemas.openxmlformats.org/officeDocument/2006/relationships/slideLayout" Target="../slideLayouts/slideLayout34.xml"/><Relationship Id="rId4" Type="http://schemas.openxmlformats.org/officeDocument/2006/relationships/image" Target="../media/image67.png"/></Relationships>
</file>

<file path=ppt/slides/_rels/slide7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2.xml"/><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4.xml"/></Relationships>
</file>

<file path=ppt/slides/_rels/slide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5.xml"/><Relationship Id="rId1" Type="http://schemas.openxmlformats.org/officeDocument/2006/relationships/slideLayout" Target="../slideLayouts/slideLayout3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7.xml"/><Relationship Id="rId1" Type="http://schemas.openxmlformats.org/officeDocument/2006/relationships/slideLayout" Target="../slideLayouts/slideLayout34.xml"/><Relationship Id="rId4" Type="http://schemas.openxmlformats.org/officeDocument/2006/relationships/image" Target="../media/image1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1.xml"/><Relationship Id="rId1" Type="http://schemas.openxmlformats.org/officeDocument/2006/relationships/slideLayout" Target="../slideLayouts/slideLayout34.xml"/><Relationship Id="rId4" Type="http://schemas.openxmlformats.org/officeDocument/2006/relationships/image" Target="../media/image13.png"/></Relationships>
</file>

<file path=ppt/slides/_rels/slide8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2.xml"/><Relationship Id="rId1" Type="http://schemas.openxmlformats.org/officeDocument/2006/relationships/slideLayout" Target="../slideLayouts/slideLayout34.xml"/><Relationship Id="rId4" Type="http://schemas.openxmlformats.org/officeDocument/2006/relationships/image" Target="../media/image15.png"/></Relationships>
</file>

<file path=ppt/slides/_rels/slide8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83.xml"/><Relationship Id="rId1" Type="http://schemas.openxmlformats.org/officeDocument/2006/relationships/slideLayout" Target="../slideLayouts/slideLayout34.xml"/><Relationship Id="rId5" Type="http://schemas.openxmlformats.org/officeDocument/2006/relationships/image" Target="../media/image14.png"/><Relationship Id="rId4" Type="http://schemas.openxmlformats.org/officeDocument/2006/relationships/image" Target="../media/image13.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3.xml"/></Relationships>
</file>

<file path=ppt/slides/_rels/slide8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85.xml"/><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86.xml"/><Relationship Id="rId1" Type="http://schemas.openxmlformats.org/officeDocument/2006/relationships/slideLayout" Target="../slideLayouts/slideLayout34.xml"/><Relationship Id="rId4" Type="http://schemas.openxmlformats.org/officeDocument/2006/relationships/hyperlink" Target="https://www.biointeractive.org/classroom-resources/making-fittest-natural-selection-human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18.jpg"/></Relationships>
</file>

<file path=ppt/slides/_rels/slide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7.xml"/><Relationship Id="rId1" Type="http://schemas.openxmlformats.org/officeDocument/2006/relationships/slideLayout" Target="../slideLayouts/slideLayout3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1.xml"/><Relationship Id="rId1" Type="http://schemas.openxmlformats.org/officeDocument/2006/relationships/slideLayout" Target="../slideLayouts/slideLayout34.xml"/><Relationship Id="rId4" Type="http://schemas.openxmlformats.org/officeDocument/2006/relationships/image" Target="../media/image15.png"/></Relationships>
</file>

<file path=ppt/slides/_rels/slide9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2.xml"/><Relationship Id="rId1" Type="http://schemas.openxmlformats.org/officeDocument/2006/relationships/slideLayout" Target="../slideLayouts/slideLayout34.xml"/><Relationship Id="rId5" Type="http://schemas.openxmlformats.org/officeDocument/2006/relationships/image" Target="../media/image14.png"/><Relationship Id="rId4" Type="http://schemas.openxmlformats.org/officeDocument/2006/relationships/image" Target="../media/image13.png"/></Relationships>
</file>

<file path=ppt/slides/_rels/slide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3.xml"/><Relationship Id="rId1" Type="http://schemas.openxmlformats.org/officeDocument/2006/relationships/slideLayout" Target="../slideLayouts/slideLayout34.xml"/></Relationships>
</file>

<file path=ppt/slides/_rels/slide9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94.xml"/><Relationship Id="rId1" Type="http://schemas.openxmlformats.org/officeDocument/2006/relationships/slideLayout" Target="../slideLayouts/slideLayout34.xml"/></Relationships>
</file>

<file path=ppt/slides/_rels/slide9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95.xml"/><Relationship Id="rId1" Type="http://schemas.openxmlformats.org/officeDocument/2006/relationships/slideLayout" Target="../slideLayouts/slideLayout3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1742536" y="701124"/>
            <a:ext cx="5771072" cy="4975062"/>
          </a:xfrm>
          <a:prstGeom prst="triangle">
            <a:avLst/>
          </a:prstGeom>
          <a:solidFill>
            <a:srgbClr val="654D85">
              <a:alpha val="50000"/>
            </a:srgbClr>
          </a:solidFill>
          <a:ln>
            <a:solidFill>
              <a:srgbClr val="654D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ctrTitle"/>
          </p:nvPr>
        </p:nvSpPr>
        <p:spPr>
          <a:xfrm>
            <a:off x="685800" y="1472703"/>
            <a:ext cx="7772400" cy="1470025"/>
          </a:xfrm>
        </p:spPr>
        <p:txBody>
          <a:bodyPr>
            <a:normAutofit/>
          </a:bodyPr>
          <a:lstStyle/>
          <a:p>
            <a:r>
              <a:rPr lang="en-US" sz="4000" dirty="0">
                <a:latin typeface="Arial" panose="020B0604020202020204" pitchFamily="34" charset="0"/>
                <a:cs typeface="Arial" panose="020B0604020202020204" pitchFamily="34" charset="0"/>
              </a:rPr>
              <a:t>Population Variation</a:t>
            </a:r>
          </a:p>
        </p:txBody>
      </p:sp>
      <p:sp>
        <p:nvSpPr>
          <p:cNvPr id="5" name="Subtitle 4"/>
          <p:cNvSpPr>
            <a:spLocks noGrp="1"/>
          </p:cNvSpPr>
          <p:nvPr>
            <p:ph type="subTitle" idx="1"/>
          </p:nvPr>
        </p:nvSpPr>
        <p:spPr>
          <a:xfrm>
            <a:off x="355600" y="3285891"/>
            <a:ext cx="8432799" cy="1752600"/>
          </a:xfrm>
        </p:spPr>
        <p:txBody>
          <a:bodyPr>
            <a:normAutofit/>
          </a:bodyPr>
          <a:lstStyle/>
          <a:p>
            <a:r>
              <a:rPr lang="en-US" sz="2400" dirty="0" smtClean="0">
                <a:solidFill>
                  <a:schemeClr val="tx1"/>
                </a:solidFill>
                <a:latin typeface="Arial" panose="020B0604020202020204" pitchFamily="34" charset="0"/>
                <a:cs typeface="Arial" panose="020B0604020202020204" pitchFamily="34" charset="0"/>
              </a:rPr>
              <a:t>What determines if a trait is common or rare?</a:t>
            </a:r>
          </a:p>
          <a:p>
            <a:r>
              <a:rPr lang="en-US" sz="2400" dirty="0" smtClean="0">
                <a:solidFill>
                  <a:schemeClr val="tx1"/>
                </a:solidFill>
                <a:latin typeface="Arial" panose="020B0604020202020204" pitchFamily="34" charset="0"/>
                <a:cs typeface="Arial" panose="020B0604020202020204" pitchFamily="34" charset="0"/>
              </a:rPr>
              <a:t>Why does the frequency of a trait vary over space?</a:t>
            </a:r>
          </a:p>
          <a:p>
            <a:r>
              <a:rPr lang="en-US" sz="2400" dirty="0" smtClean="0">
                <a:solidFill>
                  <a:schemeClr val="tx1"/>
                </a:solidFill>
                <a:latin typeface="Arial" panose="020B0604020202020204" pitchFamily="34" charset="0"/>
                <a:cs typeface="Arial" panose="020B0604020202020204" pitchFamily="34" charset="0"/>
              </a:rPr>
              <a:t>What more do we understand about how populations change over time since we’ve studied genetics?</a:t>
            </a:r>
            <a:endParaRPr lang="en-US" sz="2400" dirty="0">
              <a:solidFill>
                <a:schemeClr val="tx1"/>
              </a:solidFill>
              <a:latin typeface="Arial" panose="020B0604020202020204" pitchFamily="34" charset="0"/>
              <a:cs typeface="Arial" panose="020B0604020202020204" pitchFamily="34" charset="0"/>
            </a:endParaRPr>
          </a:p>
        </p:txBody>
      </p:sp>
      <p:sp>
        <p:nvSpPr>
          <p:cNvPr id="8"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654D85"/>
                </a:solidFill>
                <a:latin typeface="Arial" panose="020B0604020202020204" pitchFamily="34" charset="0"/>
                <a:cs typeface="Arial" panose="020B0604020202020204" pitchFamily="34" charset="0"/>
              </a:rPr>
              <a:t>Version </a:t>
            </a:r>
            <a:r>
              <a:rPr lang="en-US" sz="2800" i="1" dirty="0" smtClean="0">
                <a:solidFill>
                  <a:srgbClr val="654D85"/>
                </a:solidFill>
                <a:latin typeface="Arial" panose="020B0604020202020204" pitchFamily="34" charset="0"/>
                <a:cs typeface="Arial" panose="020B0604020202020204" pitchFamily="34" charset="0"/>
              </a:rPr>
              <a:t>November 2019</a:t>
            </a:r>
            <a:endParaRPr lang="en-US" sz="2800" i="1" dirty="0">
              <a:solidFill>
                <a:srgbClr val="654D8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97949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FBBF65B-F8D4-417F-B7F1-D57F282F9657}"/>
              </a:ext>
            </a:extLst>
          </p:cNvPr>
          <p:cNvSpPr/>
          <p:nvPr/>
        </p:nvSpPr>
        <p:spPr>
          <a:xfrm>
            <a:off x="547437" y="506763"/>
            <a:ext cx="8114425" cy="954107"/>
          </a:xfrm>
          <a:prstGeom prst="rect">
            <a:avLst/>
          </a:prstGeom>
        </p:spPr>
        <p:txBody>
          <a:bodyPr wrap="square">
            <a:spAutoFit/>
          </a:bodyPr>
          <a:lstStyle/>
          <a:p>
            <a:r>
              <a:rPr lang="en-US" altLang="x-none" sz="2800" b="1" dirty="0">
                <a:latin typeface="Arial" panose="020B0604020202020204" pitchFamily="34" charset="0"/>
                <a:cs typeface="Arial" panose="020B0604020202020204" pitchFamily="34" charset="0"/>
              </a:rPr>
              <a:t>Until now we have focused on outcomes of crosses between two individuals:</a:t>
            </a:r>
          </a:p>
        </p:txBody>
      </p:sp>
      <p:sp>
        <p:nvSpPr>
          <p:cNvPr id="3" name="Rectangle 2">
            <a:extLst>
              <a:ext uri="{FF2B5EF4-FFF2-40B4-BE49-F238E27FC236}">
                <a16:creationId xmlns="" xmlns:a16="http://schemas.microsoft.com/office/drawing/2014/main" id="{D40476B3-4F85-4698-B372-D3603E9FF040}"/>
              </a:ext>
            </a:extLst>
          </p:cNvPr>
          <p:cNvSpPr/>
          <p:nvPr/>
        </p:nvSpPr>
        <p:spPr>
          <a:xfrm>
            <a:off x="615359" y="5098190"/>
            <a:ext cx="8046503" cy="830997"/>
          </a:xfrm>
          <a:prstGeom prst="rect">
            <a:avLst/>
          </a:prstGeom>
        </p:spPr>
        <p:txBody>
          <a:bodyPr wrap="square">
            <a:spAutoFit/>
          </a:bodyPr>
          <a:lstStyle/>
          <a:p>
            <a:r>
              <a:rPr lang="en-US" altLang="x-none" sz="2400" b="1" i="1" dirty="0">
                <a:solidFill>
                  <a:srgbClr val="957EB4"/>
                </a:solidFill>
                <a:latin typeface="Arial" panose="020B0604020202020204" pitchFamily="34" charset="0"/>
                <a:cs typeface="Arial" panose="020B0604020202020204" pitchFamily="34" charset="0"/>
              </a:rPr>
              <a:t>Ex. What is the probability that two heterozygous individuals will have an albino child?</a:t>
            </a:r>
          </a:p>
        </p:txBody>
      </p:sp>
      <p:pic>
        <p:nvPicPr>
          <p:cNvPr id="6" name="Picture 5" descr="A baby lying on a bed&#10;&#10;Description automatically generated">
            <a:extLst>
              <a:ext uri="{FF2B5EF4-FFF2-40B4-BE49-F238E27FC236}">
                <a16:creationId xmlns="" xmlns:a16="http://schemas.microsoft.com/office/drawing/2014/main" id="{AA489541-8F2E-4C80-ABE1-21C0D0D5B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221" y="1953489"/>
            <a:ext cx="4043309" cy="2685011"/>
          </a:xfrm>
          <a:prstGeom prst="rect">
            <a:avLst/>
          </a:prstGeom>
        </p:spPr>
      </p:pic>
    </p:spTree>
    <p:extLst>
      <p:ext uri="{BB962C8B-B14F-4D97-AF65-F5344CB8AC3E}">
        <p14:creationId xmlns:p14="http://schemas.microsoft.com/office/powerpoint/2010/main" val="221587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1E5C5B-3F9A-47B8-8BAB-B4170791737B}"/>
              </a:ext>
            </a:extLst>
          </p:cNvPr>
          <p:cNvSpPr>
            <a:spLocks noGrp="1"/>
          </p:cNvSpPr>
          <p:nvPr>
            <p:ph type="title"/>
          </p:nvPr>
        </p:nvSpPr>
        <p:spPr/>
        <p:txBody>
          <a:bodyPr>
            <a:normAutofit fontScale="90000"/>
          </a:bodyPr>
          <a:lstStyle/>
          <a:p>
            <a:r>
              <a:rPr lang="en-US" dirty="0"/>
              <a:t>LS07 Teacher Resources: What did we figure out?</a:t>
            </a:r>
          </a:p>
        </p:txBody>
      </p:sp>
      <p:sp>
        <p:nvSpPr>
          <p:cNvPr id="3" name="Text Placeholder 2">
            <a:extLst>
              <a:ext uri="{FF2B5EF4-FFF2-40B4-BE49-F238E27FC236}">
                <a16:creationId xmlns:a16="http://schemas.microsoft.com/office/drawing/2014/main" xmlns="" id="{0A110035-13CE-4D0E-9635-B55F48ADFD4E}"/>
              </a:ext>
            </a:extLst>
          </p:cNvPr>
          <p:cNvSpPr>
            <a:spLocks noGrp="1"/>
          </p:cNvSpPr>
          <p:nvPr>
            <p:ph type="body" sz="quarter" idx="10"/>
          </p:nvPr>
        </p:nvSpPr>
        <p:spPr>
          <a:xfrm>
            <a:off x="434145" y="1159917"/>
            <a:ext cx="5843587" cy="2094595"/>
          </a:xfrm>
        </p:spPr>
        <p:txBody>
          <a:bodyPr>
            <a:normAutofit lnSpcReduction="10000"/>
          </a:bodyPr>
          <a:lstStyle/>
          <a:p>
            <a:pPr>
              <a:lnSpc>
                <a:spcPct val="110000"/>
              </a:lnSpc>
              <a:spcBef>
                <a:spcPts val="0"/>
              </a:spcBef>
            </a:pPr>
            <a:r>
              <a:rPr lang="en-US" b="1" dirty="0"/>
              <a:t>What did we figure out?</a:t>
            </a:r>
          </a:p>
          <a:p>
            <a:pPr>
              <a:lnSpc>
                <a:spcPct val="110000"/>
              </a:lnSpc>
              <a:spcBef>
                <a:spcPts val="0"/>
              </a:spcBef>
            </a:pPr>
            <a:r>
              <a:rPr lang="en-US" dirty="0"/>
              <a:t>We now have a model idea that connects the environment to frequencies. Something along the lines of </a:t>
            </a:r>
            <a:r>
              <a:rPr lang="en-US" i="1" dirty="0"/>
              <a:t>“The environment determines which phenotypes are advantageous, so the frequencies of alleles are affected by the environment.”  </a:t>
            </a:r>
          </a:p>
          <a:p>
            <a:pPr>
              <a:lnSpc>
                <a:spcPct val="110000"/>
              </a:lnSpc>
              <a:spcBef>
                <a:spcPts val="0"/>
              </a:spcBef>
            </a:pPr>
            <a:endParaRPr lang="en-US" i="1" dirty="0"/>
          </a:p>
          <a:p>
            <a:endParaRPr lang="en-US" dirty="0"/>
          </a:p>
        </p:txBody>
      </p:sp>
      <p:sp>
        <p:nvSpPr>
          <p:cNvPr id="4" name="Text Placeholder 3">
            <a:extLst>
              <a:ext uri="{FF2B5EF4-FFF2-40B4-BE49-F238E27FC236}">
                <a16:creationId xmlns:a16="http://schemas.microsoft.com/office/drawing/2014/main" xmlns="" id="{96C2A20D-966C-48A6-881C-BC3D2E4E9F66}"/>
              </a:ext>
            </a:extLst>
          </p:cNvPr>
          <p:cNvSpPr>
            <a:spLocks noGrp="1"/>
          </p:cNvSpPr>
          <p:nvPr>
            <p:ph type="body" sz="quarter" idx="11"/>
          </p:nvPr>
        </p:nvSpPr>
        <p:spPr>
          <a:xfrm>
            <a:off x="434145" y="3031200"/>
            <a:ext cx="8416925" cy="1584000"/>
          </a:xfrm>
        </p:spPr>
        <p:txBody>
          <a:bodyPr>
            <a:normAutofit fontScale="92500" lnSpcReduction="10000"/>
          </a:bodyPr>
          <a:lstStyle/>
          <a:p>
            <a:pPr>
              <a:lnSpc>
                <a:spcPct val="110000"/>
              </a:lnSpc>
              <a:spcBef>
                <a:spcPts val="0"/>
              </a:spcBef>
            </a:pPr>
            <a:r>
              <a:rPr lang="en-US" sz="2000" dirty="0"/>
              <a:t>We also have an idea that explains how alleles are spread geographically by migration. </a:t>
            </a:r>
          </a:p>
          <a:p>
            <a:pPr>
              <a:lnSpc>
                <a:spcPct val="110000"/>
              </a:lnSpc>
              <a:spcBef>
                <a:spcPts val="0"/>
              </a:spcBef>
            </a:pPr>
            <a:r>
              <a:rPr lang="en-US" sz="2000" dirty="0"/>
              <a:t>These two ideas will be key to answering our driving question about differences in distribution of traits.</a:t>
            </a:r>
          </a:p>
          <a:p>
            <a:pPr>
              <a:lnSpc>
                <a:spcPct val="110000"/>
              </a:lnSpc>
              <a:spcBef>
                <a:spcPts val="0"/>
              </a:spcBef>
            </a:pPr>
            <a:r>
              <a:rPr lang="en-US" sz="2000" dirty="0"/>
              <a:t>We finalized our model, and we revisited our initial questions. </a:t>
            </a:r>
          </a:p>
          <a:p>
            <a:endParaRPr lang="en-US" dirty="0"/>
          </a:p>
        </p:txBody>
      </p:sp>
      <p:sp>
        <p:nvSpPr>
          <p:cNvPr id="5" name="Text Placeholder 3">
            <a:extLst>
              <a:ext uri="{FF2B5EF4-FFF2-40B4-BE49-F238E27FC236}">
                <a16:creationId xmlns:a16="http://schemas.microsoft.com/office/drawing/2014/main" xmlns="" id="{B34BDD5D-1614-44BD-8A9B-8F3C6CD78DBC}"/>
              </a:ext>
            </a:extLst>
          </p:cNvPr>
          <p:cNvSpPr txBox="1">
            <a:spLocks/>
          </p:cNvSpPr>
          <p:nvPr/>
        </p:nvSpPr>
        <p:spPr>
          <a:xfrm>
            <a:off x="434145" y="4615200"/>
            <a:ext cx="8416925" cy="156360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cs typeface="Arial" panose="020B0604020202020204" pitchFamily="34" charset="0"/>
              </a:rPr>
              <a:t>LS07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p:txBody>
      </p:sp>
    </p:spTree>
    <p:extLst>
      <p:ext uri="{BB962C8B-B14F-4D97-AF65-F5344CB8AC3E}">
        <p14:creationId xmlns:p14="http://schemas.microsoft.com/office/powerpoint/2010/main" val="1915272927"/>
      </p:ext>
    </p:extLst>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6DD512-0E74-486E-A98C-8D7038F1F5B1}"/>
              </a:ext>
            </a:extLst>
          </p:cNvPr>
          <p:cNvSpPr>
            <a:spLocks noGrp="1"/>
          </p:cNvSpPr>
          <p:nvPr>
            <p:ph type="title"/>
          </p:nvPr>
        </p:nvSpPr>
        <p:spPr/>
        <p:txBody>
          <a:bodyPr>
            <a:normAutofit fontScale="90000"/>
          </a:bodyPr>
          <a:lstStyle/>
          <a:p>
            <a:r>
              <a:rPr lang="en-US" dirty="0"/>
              <a:t>LS08 Teacher Resource: Learning Segment Overview</a:t>
            </a:r>
          </a:p>
        </p:txBody>
      </p:sp>
      <p:sp>
        <p:nvSpPr>
          <p:cNvPr id="3" name="Text Placeholder 2">
            <a:extLst>
              <a:ext uri="{FF2B5EF4-FFF2-40B4-BE49-F238E27FC236}">
                <a16:creationId xmlns:a16="http://schemas.microsoft.com/office/drawing/2014/main" xmlns="" id="{3ECC2F5D-49C3-463C-AAAB-4C0C86CDD29C}"/>
              </a:ext>
            </a:extLst>
          </p:cNvPr>
          <p:cNvSpPr>
            <a:spLocks noGrp="1"/>
          </p:cNvSpPr>
          <p:nvPr>
            <p:ph type="body" sz="quarter" idx="10"/>
          </p:nvPr>
        </p:nvSpPr>
        <p:spPr>
          <a:xfrm>
            <a:off x="2742012" y="978849"/>
            <a:ext cx="6078538" cy="2210752"/>
          </a:xfrm>
        </p:spPr>
        <p:txBody>
          <a:bodyPr/>
          <a:lstStyle/>
          <a:p>
            <a:r>
              <a:rPr lang="en-US" b="1" dirty="0"/>
              <a:t>M→</a:t>
            </a:r>
            <a:r>
              <a:rPr lang="en-US" b="1" dirty="0" smtClean="0"/>
              <a:t>P: </a:t>
            </a:r>
            <a:r>
              <a:rPr lang="en-US" dirty="0"/>
              <a:t>We return to the driving question and answer in writing as it applies to Sickle Cell Anemia. If time allows, we share and write consensus “best” explanations in our work groups.</a:t>
            </a:r>
          </a:p>
        </p:txBody>
      </p:sp>
      <p:sp>
        <p:nvSpPr>
          <p:cNvPr id="4" name="Text Placeholder 3">
            <a:extLst>
              <a:ext uri="{FF2B5EF4-FFF2-40B4-BE49-F238E27FC236}">
                <a16:creationId xmlns:a16="http://schemas.microsoft.com/office/drawing/2014/main" xmlns="" id="{A537F0ED-F980-450B-B4FE-0516E8D443EC}"/>
              </a:ext>
            </a:extLst>
          </p:cNvPr>
          <p:cNvSpPr>
            <a:spLocks noGrp="1"/>
          </p:cNvSpPr>
          <p:nvPr>
            <p:ph type="body" sz="quarter" idx="11"/>
          </p:nvPr>
        </p:nvSpPr>
        <p:spPr>
          <a:xfrm>
            <a:off x="453350" y="2604860"/>
            <a:ext cx="2030650" cy="469627"/>
          </a:xfrm>
        </p:spPr>
        <p:txBody>
          <a:bodyPr/>
          <a:lstStyle/>
          <a:p>
            <a:r>
              <a:rPr lang="en-US" dirty="0"/>
              <a:t>Time: 20 to 50 mins</a:t>
            </a:r>
          </a:p>
        </p:txBody>
      </p:sp>
      <p:sp>
        <p:nvSpPr>
          <p:cNvPr id="5" name="Text Placeholder 4">
            <a:extLst>
              <a:ext uri="{FF2B5EF4-FFF2-40B4-BE49-F238E27FC236}">
                <a16:creationId xmlns:a16="http://schemas.microsoft.com/office/drawing/2014/main" xmlns="" id="{C878F1B8-367D-4996-BDFE-EDC70F30F24A}"/>
              </a:ext>
            </a:extLst>
          </p:cNvPr>
          <p:cNvSpPr>
            <a:spLocks noGrp="1"/>
          </p:cNvSpPr>
          <p:nvPr>
            <p:ph type="body" sz="quarter" idx="12"/>
          </p:nvPr>
        </p:nvSpPr>
        <p:spPr>
          <a:xfrm>
            <a:off x="338400" y="3429000"/>
            <a:ext cx="8482150" cy="2803525"/>
          </a:xfrm>
        </p:spPr>
        <p:txBody>
          <a:bodyPr/>
          <a:lstStyle/>
          <a:p>
            <a:pPr marL="0" indent="0">
              <a:buNone/>
            </a:pPr>
            <a:r>
              <a:rPr lang="en-US" i="1" u="sng" dirty="0">
                <a:cs typeface="Arial" panose="020B0604020202020204" pitchFamily="34" charset="0"/>
              </a:rPr>
              <a:t>Resources you will need:</a:t>
            </a:r>
            <a:endParaRPr lang="en-US" dirty="0">
              <a:solidFill>
                <a:srgbClr val="583F34"/>
              </a:solidFill>
              <a:latin typeface="Arial" charset="0"/>
              <a:ea typeface="Arial" charset="0"/>
              <a:cs typeface="Arial" charset="0"/>
            </a:endParaRPr>
          </a:p>
          <a:p>
            <a:pPr marL="0" indent="0" defTabSz="410751" hangingPunct="0">
              <a:buNone/>
            </a:pPr>
            <a:r>
              <a:rPr lang="en-US" dirty="0" smtClean="0">
                <a:ea typeface="Arial" charset="0"/>
                <a:cs typeface="Arial" charset="0"/>
              </a:rPr>
              <a:t>P</a:t>
            </a:r>
            <a:r>
              <a:rPr lang="en-US" dirty="0" smtClean="0">
                <a:ea typeface="Arial" charset="0"/>
                <a:cs typeface="Arial" charset="0"/>
                <a:sym typeface="Helvetica Light"/>
              </a:rPr>
              <a:t>owerPoint; PV </a:t>
            </a:r>
            <a:r>
              <a:rPr lang="en-US" dirty="0" smtClean="0">
                <a:ea typeface="Arial" charset="0"/>
                <a:cs typeface="Arial" charset="0"/>
              </a:rPr>
              <a:t>Doodle </a:t>
            </a:r>
            <a:r>
              <a:rPr lang="en-US" dirty="0">
                <a:ea typeface="Arial" charset="0"/>
                <a:cs typeface="Arial" charset="0"/>
              </a:rPr>
              <a:t>sheet</a:t>
            </a:r>
          </a:p>
          <a:p>
            <a:pPr marL="0" indent="0" defTabSz="410751" hangingPunct="0">
              <a:buNone/>
            </a:pPr>
            <a:r>
              <a:rPr lang="en-US" dirty="0" smtClean="0">
                <a:ea typeface="Arial" charset="0"/>
                <a:cs typeface="Arial" charset="0"/>
              </a:rPr>
              <a:t>PV 08 Sickle </a:t>
            </a:r>
            <a:r>
              <a:rPr lang="en-US" dirty="0">
                <a:ea typeface="Arial" charset="0"/>
                <a:cs typeface="Arial" charset="0"/>
              </a:rPr>
              <a:t>Cell Explanation </a:t>
            </a:r>
            <a:r>
              <a:rPr lang="en-US" dirty="0" smtClean="0">
                <a:ea typeface="Arial" charset="0"/>
                <a:cs typeface="Arial" charset="0"/>
              </a:rPr>
              <a:t>Handout</a:t>
            </a:r>
            <a:endParaRPr lang="en-US" dirty="0">
              <a:ea typeface="Arial" charset="0"/>
              <a:cs typeface="Arial" charset="0"/>
            </a:endParaRPr>
          </a:p>
          <a:p>
            <a:pPr marL="0" indent="0">
              <a:buNone/>
            </a:pPr>
            <a:endParaRPr lang="en-US" i="1" u="sng" smtClean="0">
              <a:cs typeface="Arial" panose="020B0604020202020204" pitchFamily="34" charset="0"/>
            </a:endParaRPr>
          </a:p>
          <a:p>
            <a:pPr mar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Websites of interest:</a:t>
            </a:r>
          </a:p>
          <a:p>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dirty="0"/>
          </a:p>
        </p:txBody>
      </p:sp>
    </p:spTree>
    <p:extLst>
      <p:ext uri="{BB962C8B-B14F-4D97-AF65-F5344CB8AC3E}">
        <p14:creationId xmlns:p14="http://schemas.microsoft.com/office/powerpoint/2010/main" val="446911208"/>
      </p:ext>
    </p:extLst>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2400" y="568411"/>
            <a:ext cx="7886700" cy="610939"/>
          </a:xfrm>
        </p:spPr>
        <p:txBody>
          <a:bodyPr>
            <a:normAutofit fontScale="90000"/>
          </a:bodyPr>
          <a:lstStyle/>
          <a:p>
            <a:r>
              <a:rPr lang="en-US" sz="3600" dirty="0">
                <a:latin typeface="Arial" panose="020B0604020202020204" pitchFamily="34" charset="0"/>
                <a:cs typeface="Arial" panose="020B0604020202020204" pitchFamily="34" charset="0"/>
              </a:rPr>
              <a:t>Come back to our driving question</a:t>
            </a:r>
            <a:r>
              <a:rPr lang="en-US" sz="3600" dirty="0" smtClean="0">
                <a:latin typeface="Arial" panose="020B0604020202020204" pitchFamily="34" charset="0"/>
                <a:cs typeface="Arial" panose="020B0604020202020204" pitchFamily="34" charset="0"/>
              </a:rPr>
              <a:t>:</a:t>
            </a:r>
            <a:br>
              <a:rPr lang="en-US" sz="3600" dirty="0" smtClean="0">
                <a:latin typeface="Arial" panose="020B0604020202020204" pitchFamily="34" charset="0"/>
                <a:cs typeface="Arial" panose="020B0604020202020204" pitchFamily="34" charset="0"/>
              </a:rPr>
            </a:br>
            <a:r>
              <a:rPr lang="en-US" sz="3600" dirty="0" smtClean="0">
                <a:solidFill>
                  <a:srgbClr val="00B0F0"/>
                </a:solidFill>
                <a:latin typeface="Arial" panose="020B0604020202020204" pitchFamily="34" charset="0"/>
                <a:cs typeface="Arial" panose="020B0604020202020204" pitchFamily="34" charset="0"/>
              </a:rPr>
              <a:t>[insert class driving question] </a:t>
            </a:r>
            <a:endParaRPr lang="en-US" sz="3600" dirty="0">
              <a:solidFill>
                <a:srgbClr val="00B0F0"/>
              </a:solidFill>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321276" y="1833563"/>
            <a:ext cx="8489092" cy="4351337"/>
          </a:xfrm>
        </p:spPr>
        <p:txBody>
          <a:bodyPr>
            <a:noAutofit/>
          </a:bodyPr>
          <a:lstStyle/>
          <a:p>
            <a:pPr>
              <a:lnSpc>
                <a:spcPct val="120000"/>
              </a:lnSpc>
              <a:spcBef>
                <a:spcPts val="0"/>
              </a:spcBef>
              <a:buFont typeface="Wingdings" panose="05000000000000000000" pitchFamily="2" charset="2"/>
              <a:buChar char="Ø"/>
            </a:pPr>
            <a:r>
              <a:rPr lang="en-US" sz="2800" dirty="0">
                <a:latin typeface="Arial" panose="020B0604020202020204" pitchFamily="34" charset="0"/>
                <a:cs typeface="Arial" panose="020B0604020202020204" pitchFamily="34" charset="0"/>
              </a:rPr>
              <a:t>You are telling your older sister what you learned in biology class about the disease </a:t>
            </a:r>
            <a:r>
              <a:rPr lang="en-US" sz="2800" dirty="0" smtClean="0">
                <a:latin typeface="Arial" panose="020B0604020202020204" pitchFamily="34" charset="0"/>
                <a:cs typeface="Arial" panose="020B0604020202020204" pitchFamily="34" charset="0"/>
              </a:rPr>
              <a:t>sickle </a:t>
            </a:r>
            <a:r>
              <a:rPr lang="en-US" sz="2800" dirty="0">
                <a:latin typeface="Arial" panose="020B0604020202020204" pitchFamily="34" charset="0"/>
                <a:cs typeface="Arial" panose="020B0604020202020204" pitchFamily="34" charset="0"/>
              </a:rPr>
              <a:t>c</a:t>
            </a:r>
            <a:r>
              <a:rPr lang="en-US" sz="2800" dirty="0" smtClean="0">
                <a:latin typeface="Arial" panose="020B0604020202020204" pitchFamily="34" charset="0"/>
                <a:cs typeface="Arial" panose="020B0604020202020204" pitchFamily="34" charset="0"/>
              </a:rPr>
              <a:t>ell </a:t>
            </a:r>
            <a:r>
              <a:rPr lang="en-US" sz="2800" dirty="0">
                <a:latin typeface="Arial" panose="020B0604020202020204" pitchFamily="34" charset="0"/>
                <a:cs typeface="Arial" panose="020B0604020202020204" pitchFamily="34" charset="0"/>
              </a:rPr>
              <a:t>a</a:t>
            </a:r>
            <a:r>
              <a:rPr lang="en-US" sz="2800" dirty="0" smtClean="0">
                <a:latin typeface="Arial" panose="020B0604020202020204" pitchFamily="34" charset="0"/>
                <a:cs typeface="Arial" panose="020B0604020202020204" pitchFamily="34" charset="0"/>
              </a:rPr>
              <a:t>nemia</a:t>
            </a:r>
            <a:r>
              <a:rPr lang="en-US" sz="2800" dirty="0">
                <a:latin typeface="Arial" panose="020B0604020202020204" pitchFamily="34" charset="0"/>
                <a:cs typeface="Arial" panose="020B0604020202020204" pitchFamily="34" charset="0"/>
              </a:rPr>
              <a:t>. You show her the map of the distribution of the allele and she </a:t>
            </a:r>
            <a:r>
              <a:rPr lang="en-US" sz="2800" dirty="0" smtClean="0">
                <a:latin typeface="Arial" panose="020B0604020202020204" pitchFamily="34" charset="0"/>
                <a:cs typeface="Arial" panose="020B0604020202020204" pitchFamily="34" charset="0"/>
              </a:rPr>
              <a:t>asks, </a:t>
            </a:r>
          </a:p>
          <a:p>
            <a:pPr marL="0" indent="0">
              <a:lnSpc>
                <a:spcPct val="120000"/>
              </a:lnSpc>
              <a:spcBef>
                <a:spcPts val="0"/>
              </a:spcBef>
              <a:buNone/>
            </a:pPr>
            <a:r>
              <a:rPr lang="en-US" sz="2800" b="1" dirty="0" smtClean="0">
                <a:latin typeface="Arial" panose="020B0604020202020204" pitchFamily="34" charset="0"/>
                <a:cs typeface="Arial" panose="020B0604020202020204" pitchFamily="34" charset="0"/>
              </a:rPr>
              <a:t>“</a:t>
            </a:r>
            <a:r>
              <a:rPr lang="en-US" sz="2800" b="1" dirty="0">
                <a:latin typeface="Arial" panose="020B0604020202020204" pitchFamily="34" charset="0"/>
                <a:cs typeface="Arial" panose="020B0604020202020204" pitchFamily="34" charset="0"/>
              </a:rPr>
              <a:t>Why are there some places where there is none at all, then right next to them there is a lot</a:t>
            </a:r>
            <a:r>
              <a:rPr lang="en-US" sz="2800" b="1" dirty="0" smtClean="0">
                <a:latin typeface="Arial" panose="020B0604020202020204" pitchFamily="34" charset="0"/>
                <a:cs typeface="Arial" panose="020B0604020202020204" pitchFamily="34" charset="0"/>
              </a:rPr>
              <a:t>?”</a:t>
            </a:r>
          </a:p>
          <a:p>
            <a:pPr>
              <a:lnSpc>
                <a:spcPct val="120000"/>
              </a:lnSpc>
              <a:spcBef>
                <a:spcPts val="0"/>
              </a:spcBef>
              <a:buFont typeface="Wingdings" panose="05000000000000000000" pitchFamily="2" charset="2"/>
              <a:buChar char="Ø"/>
            </a:pPr>
            <a:endParaRPr lang="en-US" sz="2800" dirty="0">
              <a:latin typeface="Arial" panose="020B0604020202020204" pitchFamily="34" charset="0"/>
              <a:cs typeface="Arial" panose="020B0604020202020204" pitchFamily="34" charset="0"/>
            </a:endParaRPr>
          </a:p>
          <a:p>
            <a:pPr>
              <a:lnSpc>
                <a:spcPct val="120000"/>
              </a:lnSpc>
              <a:spcBef>
                <a:spcPts val="0"/>
              </a:spcBef>
              <a:buFont typeface="Wingdings" panose="05000000000000000000" pitchFamily="2" charset="2"/>
              <a:buChar char="Ø"/>
            </a:pPr>
            <a:r>
              <a:rPr lang="en-US" sz="2800" dirty="0">
                <a:latin typeface="Arial" panose="020B0604020202020204" pitchFamily="34" charset="0"/>
                <a:cs typeface="Arial" panose="020B0604020202020204" pitchFamily="34" charset="0"/>
              </a:rPr>
              <a:t>Answer your sister’s question. Explain thoroughly and coherently, using our model ideas.</a:t>
            </a:r>
          </a:p>
        </p:txBody>
      </p:sp>
    </p:spTree>
    <p:extLst>
      <p:ext uri="{BB962C8B-B14F-4D97-AF65-F5344CB8AC3E}">
        <p14:creationId xmlns:p14="http://schemas.microsoft.com/office/powerpoint/2010/main" val="76111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21276" y="1141585"/>
            <a:ext cx="8489092" cy="435133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Ø"/>
            </a:pPr>
            <a:r>
              <a:rPr lang="en-US" sz="2800" dirty="0">
                <a:latin typeface="Arial" panose="020B0604020202020204" pitchFamily="34" charset="0"/>
                <a:cs typeface="Arial" panose="020B0604020202020204" pitchFamily="34" charset="0"/>
              </a:rPr>
              <a:t>Use Talking Sticks to share your answer and discuss with your group</a:t>
            </a:r>
            <a:r>
              <a:rPr lang="en-US" sz="2800" dirty="0" smtClean="0">
                <a:latin typeface="Arial" panose="020B0604020202020204" pitchFamily="34" charset="0"/>
                <a:cs typeface="Arial" panose="020B0604020202020204" pitchFamily="34" charset="0"/>
              </a:rPr>
              <a:t>.</a:t>
            </a:r>
          </a:p>
          <a:p>
            <a:pPr>
              <a:lnSpc>
                <a:spcPct val="120000"/>
              </a:lnSpc>
              <a:spcBef>
                <a:spcPts val="0"/>
              </a:spcBef>
              <a:buFont typeface="Wingdings" panose="05000000000000000000" pitchFamily="2" charset="2"/>
              <a:buChar char="Ø"/>
            </a:pPr>
            <a:endParaRPr lang="en-US" sz="28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2800" dirty="0">
                <a:latin typeface="Arial" panose="020B0604020202020204" pitchFamily="34" charset="0"/>
                <a:cs typeface="Arial" panose="020B0604020202020204" pitchFamily="34" charset="0"/>
              </a:rPr>
              <a:t>Write a “best” consensus explanation on your whiteboard. </a:t>
            </a:r>
          </a:p>
        </p:txBody>
      </p:sp>
    </p:spTree>
    <p:extLst>
      <p:ext uri="{BB962C8B-B14F-4D97-AF65-F5344CB8AC3E}">
        <p14:creationId xmlns:p14="http://schemas.microsoft.com/office/powerpoint/2010/main" val="205859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BBDD705-04FE-4CF5-909A-E464803573F7}"/>
              </a:ext>
            </a:extLst>
          </p:cNvPr>
          <p:cNvSpPr>
            <a:spLocks noGrp="1"/>
          </p:cNvSpPr>
          <p:nvPr>
            <p:ph type="title"/>
          </p:nvPr>
        </p:nvSpPr>
        <p:spPr/>
        <p:txBody>
          <a:bodyPr>
            <a:normAutofit fontScale="90000"/>
          </a:bodyPr>
          <a:lstStyle/>
          <a:p>
            <a:r>
              <a:rPr lang="en-US" dirty="0"/>
              <a:t>LS08 Teacher Resources: What did we figure out?</a:t>
            </a:r>
          </a:p>
        </p:txBody>
      </p:sp>
      <p:sp>
        <p:nvSpPr>
          <p:cNvPr id="3" name="Text Placeholder 2">
            <a:extLst>
              <a:ext uri="{FF2B5EF4-FFF2-40B4-BE49-F238E27FC236}">
                <a16:creationId xmlns:a16="http://schemas.microsoft.com/office/drawing/2014/main" xmlns="" id="{053A5942-A194-43A0-A153-918A1A1AA03C}"/>
              </a:ext>
            </a:extLst>
          </p:cNvPr>
          <p:cNvSpPr>
            <a:spLocks noGrp="1"/>
          </p:cNvSpPr>
          <p:nvPr>
            <p:ph type="body" sz="quarter" idx="10"/>
          </p:nvPr>
        </p:nvSpPr>
        <p:spPr>
          <a:xfrm>
            <a:off x="434145" y="1159917"/>
            <a:ext cx="5843587" cy="1489683"/>
          </a:xfrm>
        </p:spPr>
        <p:txBody>
          <a:bodyPr/>
          <a:lstStyle/>
          <a:p>
            <a:r>
              <a:rPr lang="en-US" b="1" dirty="0"/>
              <a:t>What did we figure out?</a:t>
            </a:r>
          </a:p>
          <a:p>
            <a:r>
              <a:rPr lang="en-US" dirty="0"/>
              <a:t>We used the model to answer our driving question and explain the phenomenon of the distribution of frequencies in sickle cell anemia!</a:t>
            </a:r>
            <a:endParaRPr lang="en-US" b="1" dirty="0"/>
          </a:p>
        </p:txBody>
      </p:sp>
      <p:sp>
        <p:nvSpPr>
          <p:cNvPr id="4" name="Text Placeholder 3">
            <a:extLst>
              <a:ext uri="{FF2B5EF4-FFF2-40B4-BE49-F238E27FC236}">
                <a16:creationId xmlns:a16="http://schemas.microsoft.com/office/drawing/2014/main" xmlns="" id="{6BC6D61C-ADED-47EF-951A-F9EA599F84AF}"/>
              </a:ext>
            </a:extLst>
          </p:cNvPr>
          <p:cNvSpPr>
            <a:spLocks noGrp="1"/>
          </p:cNvSpPr>
          <p:nvPr>
            <p:ph type="body" sz="quarter" idx="11"/>
          </p:nvPr>
        </p:nvSpPr>
        <p:spPr>
          <a:xfrm>
            <a:off x="434145" y="2696307"/>
            <a:ext cx="8416925" cy="1933293"/>
          </a:xfrm>
        </p:spPr>
        <p:txBody>
          <a:bodyPr/>
          <a:lstStyle/>
          <a:p>
            <a:r>
              <a:rPr lang="en-US" b="1" dirty="0">
                <a:cs typeface="Arial" panose="020B0604020202020204" pitchFamily="34" charset="0"/>
              </a:rPr>
              <a:t>LS08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77403824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3BC8500-E3A0-4AFD-AC56-205527B3DEA2}"/>
              </a:ext>
            </a:extLst>
          </p:cNvPr>
          <p:cNvSpPr/>
          <p:nvPr/>
        </p:nvSpPr>
        <p:spPr>
          <a:xfrm>
            <a:off x="518400" y="521761"/>
            <a:ext cx="8107199" cy="523220"/>
          </a:xfrm>
          <a:prstGeom prst="rect">
            <a:avLst/>
          </a:prstGeom>
        </p:spPr>
        <p:txBody>
          <a:bodyPr wrap="square">
            <a:spAutoFit/>
          </a:bodyPr>
          <a:lstStyle/>
          <a:p>
            <a:r>
              <a:rPr lang="en-US" altLang="x-none" sz="2800" b="1" dirty="0">
                <a:latin typeface="Arial" panose="020B0604020202020204" pitchFamily="34" charset="0"/>
                <a:cs typeface="Arial" panose="020B0604020202020204" pitchFamily="34" charset="0"/>
              </a:rPr>
              <a:t>Now our questions will have a different focus:</a:t>
            </a:r>
            <a:endParaRPr lang="en-US" altLang="x-none" sz="28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 xmlns:a16="http://schemas.microsoft.com/office/drawing/2014/main" id="{2AF171EB-A6C8-4413-A89C-CBF9A4D7D1DF}"/>
              </a:ext>
            </a:extLst>
          </p:cNvPr>
          <p:cNvSpPr/>
          <p:nvPr/>
        </p:nvSpPr>
        <p:spPr>
          <a:xfrm>
            <a:off x="485917" y="1593319"/>
            <a:ext cx="4366847" cy="4832092"/>
          </a:xfrm>
          <a:prstGeom prst="rect">
            <a:avLst/>
          </a:prstGeom>
        </p:spPr>
        <p:txBody>
          <a:bodyPr wrap="square">
            <a:spAutoFit/>
          </a:bodyPr>
          <a:lstStyle/>
          <a:p>
            <a:r>
              <a:rPr lang="en-US" altLang="x-none" sz="2800" b="1" dirty="0" smtClean="0">
                <a:latin typeface="Arial" panose="020B0604020202020204" pitchFamily="34" charset="0"/>
                <a:cs typeface="Arial" panose="020B0604020202020204" pitchFamily="34" charset="0"/>
              </a:rPr>
              <a:t>Ex. </a:t>
            </a:r>
            <a:r>
              <a:rPr lang="en-US" altLang="x-none" sz="2800" b="1" i="1" dirty="0">
                <a:latin typeface="Arial" panose="020B0604020202020204" pitchFamily="34" charset="0"/>
                <a:cs typeface="Arial" panose="020B0604020202020204" pitchFamily="34" charset="0"/>
              </a:rPr>
              <a:t>In a </a:t>
            </a:r>
            <a:r>
              <a:rPr lang="en-US" altLang="x-none" sz="2800" b="1" i="1" u="sng" dirty="0">
                <a:latin typeface="Arial" panose="020B0604020202020204" pitchFamily="34" charset="0"/>
                <a:cs typeface="Arial" panose="020B0604020202020204" pitchFamily="34" charset="0"/>
              </a:rPr>
              <a:t>particular population</a:t>
            </a:r>
            <a:r>
              <a:rPr lang="en-US" altLang="x-none" sz="2800" b="1" i="1" dirty="0">
                <a:latin typeface="Arial" panose="020B0604020202020204" pitchFamily="34" charset="0"/>
                <a:cs typeface="Arial" panose="020B0604020202020204" pitchFamily="34" charset="0"/>
              </a:rPr>
              <a:t>, what is the probability of </a:t>
            </a:r>
            <a:r>
              <a:rPr lang="en-US" altLang="x-none" sz="2800" b="1" i="1" u="sng" dirty="0">
                <a:latin typeface="Arial" panose="020B0604020202020204" pitchFamily="34" charset="0"/>
                <a:cs typeface="Arial" panose="020B0604020202020204" pitchFamily="34" charset="0"/>
              </a:rPr>
              <a:t>an</a:t>
            </a:r>
          </a:p>
          <a:p>
            <a:r>
              <a:rPr lang="en-US" altLang="x-none" sz="2800" b="1" i="1" u="sng" dirty="0">
                <a:latin typeface="Arial" panose="020B0604020202020204" pitchFamily="34" charset="0"/>
                <a:cs typeface="Arial" panose="020B0604020202020204" pitchFamily="34" charset="0"/>
              </a:rPr>
              <a:t>albino child being </a:t>
            </a:r>
            <a:r>
              <a:rPr lang="en-US" altLang="x-none" sz="2800" b="1" i="1" u="sng" dirty="0" smtClean="0">
                <a:latin typeface="Arial" panose="020B0604020202020204" pitchFamily="34" charset="0"/>
                <a:cs typeface="Arial" panose="020B0604020202020204" pitchFamily="34" charset="0"/>
              </a:rPr>
              <a:t>born</a:t>
            </a:r>
            <a:r>
              <a:rPr lang="en-US" altLang="x-none" sz="2800" b="1" i="1" dirty="0" smtClean="0">
                <a:latin typeface="Arial" panose="020B0604020202020204" pitchFamily="34" charset="0"/>
                <a:cs typeface="Arial" panose="020B0604020202020204" pitchFamily="34" charset="0"/>
              </a:rPr>
              <a:t>?</a:t>
            </a:r>
          </a:p>
          <a:p>
            <a:pPr marL="457200" indent="-457200">
              <a:buFont typeface="Arial" charset="0"/>
              <a:buChar char="•"/>
            </a:pPr>
            <a:r>
              <a:rPr lang="en-US" altLang="x-none" sz="2800" b="1" i="1" dirty="0" smtClean="0">
                <a:latin typeface="Arial" panose="020B0604020202020204" pitchFamily="34" charset="0"/>
                <a:cs typeface="Arial" panose="020B0604020202020204" pitchFamily="34" charset="0"/>
              </a:rPr>
              <a:t>Or</a:t>
            </a:r>
            <a:r>
              <a:rPr lang="en-US" altLang="x-none" sz="2800" b="1" i="1" dirty="0">
                <a:latin typeface="Arial" panose="020B0604020202020204" pitchFamily="34" charset="0"/>
                <a:cs typeface="Arial" panose="020B0604020202020204" pitchFamily="34" charset="0"/>
              </a:rPr>
              <a:t>, how many albino babies will be born in the population next year? </a:t>
            </a:r>
            <a:endParaRPr lang="en-US" altLang="x-none" sz="2800" b="1" i="1" dirty="0" smtClean="0">
              <a:latin typeface="Arial" panose="020B0604020202020204" pitchFamily="34" charset="0"/>
              <a:cs typeface="Arial" panose="020B0604020202020204" pitchFamily="34" charset="0"/>
            </a:endParaRPr>
          </a:p>
          <a:p>
            <a:pPr marL="457200" indent="-457200">
              <a:buFont typeface="Arial" charset="0"/>
              <a:buChar char="•"/>
            </a:pPr>
            <a:r>
              <a:rPr lang="en-US" altLang="x-none" sz="2800" b="1" i="1" dirty="0" smtClean="0">
                <a:latin typeface="Arial" panose="020B0604020202020204" pitchFamily="34" charset="0"/>
                <a:cs typeface="Arial" panose="020B0604020202020204" pitchFamily="34" charset="0"/>
              </a:rPr>
              <a:t>Or</a:t>
            </a:r>
            <a:r>
              <a:rPr lang="en-US" altLang="x-none" sz="2800" b="1" i="1" dirty="0">
                <a:latin typeface="Arial" panose="020B0604020202020204" pitchFamily="34" charset="0"/>
                <a:cs typeface="Arial" panose="020B0604020202020204" pitchFamily="34" charset="0"/>
              </a:rPr>
              <a:t>, why are there more albinos in some areas than others?</a:t>
            </a:r>
            <a:endParaRPr lang="en-US" altLang="x-none" sz="2800" dirty="0">
              <a:latin typeface="Arial" panose="020B0604020202020204" pitchFamily="34" charset="0"/>
              <a:cs typeface="Arial" panose="020B0604020202020204" pitchFamily="34" charset="0"/>
            </a:endParaRPr>
          </a:p>
        </p:txBody>
      </p:sp>
      <p:pic>
        <p:nvPicPr>
          <p:cNvPr id="6" name="Picture 5" descr="A person holding a baby&#10;&#10;Description automatically generated">
            <a:extLst>
              <a:ext uri="{FF2B5EF4-FFF2-40B4-BE49-F238E27FC236}">
                <a16:creationId xmlns="" xmlns:a16="http://schemas.microsoft.com/office/drawing/2014/main" id="{D5693E25-3079-4FDE-B9DC-3565C7BE7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7143" y="1785210"/>
            <a:ext cx="3222247" cy="4027809"/>
          </a:xfrm>
          <a:prstGeom prst="rect">
            <a:avLst/>
          </a:prstGeom>
        </p:spPr>
      </p:pic>
    </p:spTree>
    <p:extLst>
      <p:ext uri="{BB962C8B-B14F-4D97-AF65-F5344CB8AC3E}">
        <p14:creationId xmlns:p14="http://schemas.microsoft.com/office/powerpoint/2010/main" val="157810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EAD5969C-767D-4AD9-9537-7219C7520C27}"/>
              </a:ext>
            </a:extLst>
          </p:cNvPr>
          <p:cNvSpPr txBox="1"/>
          <p:nvPr/>
        </p:nvSpPr>
        <p:spPr>
          <a:xfrm>
            <a:off x="222091" y="2788166"/>
            <a:ext cx="8699818" cy="584775"/>
          </a:xfrm>
          <a:prstGeom prst="rect">
            <a:avLst/>
          </a:prstGeom>
          <a:noFill/>
        </p:spPr>
        <p:txBody>
          <a:bodyPr wrap="none" rtlCol="0">
            <a:spAutoFit/>
          </a:bodyPr>
          <a:lstStyle/>
          <a:p>
            <a:r>
              <a:rPr lang="en-US" sz="3200" dirty="0">
                <a:latin typeface="Arial" panose="020B0604020202020204" pitchFamily="34" charset="0"/>
                <a:cs typeface="Arial" panose="020B0604020202020204" pitchFamily="34" charset="0"/>
              </a:rPr>
              <a:t>This new focus is called </a:t>
            </a:r>
            <a:r>
              <a:rPr lang="en-US" sz="3200" b="1" dirty="0">
                <a:latin typeface="Arial" panose="020B0604020202020204" pitchFamily="34" charset="0"/>
                <a:cs typeface="Arial" panose="020B0604020202020204" pitchFamily="34" charset="0"/>
              </a:rPr>
              <a:t>Population </a:t>
            </a:r>
            <a:r>
              <a:rPr lang="en-US" sz="3200" b="1" dirty="0" smtClean="0">
                <a:latin typeface="Arial" panose="020B0604020202020204" pitchFamily="34" charset="0"/>
                <a:cs typeface="Arial" panose="020B0604020202020204" pitchFamily="34" charset="0"/>
              </a:rPr>
              <a:t>Genetics.</a:t>
            </a:r>
            <a:endParaRPr lang="en-US"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9323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5600" y="160908"/>
            <a:ext cx="8432453" cy="2677656"/>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We think in terms of </a:t>
            </a:r>
            <a:r>
              <a:rPr lang="en-US" sz="2800" b="1" u="sng" dirty="0">
                <a:latin typeface="Arial" panose="020B0604020202020204" pitchFamily="34" charset="0"/>
                <a:cs typeface="Arial" panose="020B0604020202020204" pitchFamily="34" charset="0"/>
              </a:rPr>
              <a:t>everyone</a:t>
            </a:r>
            <a:r>
              <a:rPr lang="en-US" sz="2800" b="1" dirty="0">
                <a:latin typeface="Arial" panose="020B0604020202020204" pitchFamily="34" charset="0"/>
                <a:cs typeface="Arial" panose="020B0604020202020204" pitchFamily="34" charset="0"/>
              </a:rPr>
              <a:t> in the </a:t>
            </a:r>
            <a:r>
              <a:rPr lang="en-US" sz="2800" b="1" dirty="0" smtClean="0">
                <a:latin typeface="Arial" panose="020B0604020202020204" pitchFamily="34" charset="0"/>
                <a:cs typeface="Arial" panose="020B0604020202020204" pitchFamily="34" charset="0"/>
              </a:rPr>
              <a:t>population. We ask questions like:</a:t>
            </a:r>
          </a:p>
          <a:p>
            <a:pPr marL="457200" indent="-457200">
              <a:buFont typeface="Arial" charset="0"/>
              <a:buChar char="•"/>
            </a:pPr>
            <a:r>
              <a:rPr lang="en-US" sz="2800" b="1" dirty="0" smtClean="0">
                <a:latin typeface="Arial" panose="020B0604020202020204" pitchFamily="34" charset="0"/>
                <a:cs typeface="Arial" panose="020B0604020202020204" pitchFamily="34" charset="0"/>
              </a:rPr>
              <a:t>How </a:t>
            </a:r>
            <a:r>
              <a:rPr lang="en-US" sz="2800" b="1" dirty="0">
                <a:latin typeface="Arial" panose="020B0604020202020204" pitchFamily="34" charset="0"/>
                <a:cs typeface="Arial" panose="020B0604020202020204" pitchFamily="34" charset="0"/>
              </a:rPr>
              <a:t>many individuals are there with various genotypes and phenotypes? </a:t>
            </a:r>
            <a:endParaRPr lang="en-US" sz="2800" b="1" dirty="0" smtClean="0">
              <a:latin typeface="Arial" panose="020B0604020202020204" pitchFamily="34" charset="0"/>
              <a:cs typeface="Arial" panose="020B0604020202020204" pitchFamily="34" charset="0"/>
            </a:endParaRPr>
          </a:p>
          <a:p>
            <a:pPr marL="457200" indent="-457200">
              <a:buFont typeface="Arial" charset="0"/>
              <a:buChar char="•"/>
            </a:pPr>
            <a:r>
              <a:rPr lang="en-US" sz="2800" b="1" dirty="0" smtClean="0">
                <a:latin typeface="Arial" panose="020B0604020202020204" pitchFamily="34" charset="0"/>
                <a:cs typeface="Arial" panose="020B0604020202020204" pitchFamily="34" charset="0"/>
              </a:rPr>
              <a:t>How </a:t>
            </a:r>
            <a:r>
              <a:rPr lang="en-US" sz="2800" b="1" dirty="0">
                <a:latin typeface="Arial" panose="020B0604020202020204" pitchFamily="34" charset="0"/>
                <a:cs typeface="Arial" panose="020B0604020202020204" pitchFamily="34" charset="0"/>
              </a:rPr>
              <a:t>many of each allele for a trait are out there? </a:t>
            </a:r>
          </a:p>
        </p:txBody>
      </p:sp>
      <p:grpSp>
        <p:nvGrpSpPr>
          <p:cNvPr id="19" name="Group 18"/>
          <p:cNvGrpSpPr/>
          <p:nvPr/>
        </p:nvGrpSpPr>
        <p:grpSpPr>
          <a:xfrm>
            <a:off x="2044718" y="1985309"/>
            <a:ext cx="4776408" cy="4316762"/>
            <a:chOff x="2256620" y="1210225"/>
            <a:chExt cx="4776408" cy="4316762"/>
          </a:xfrm>
        </p:grpSpPr>
        <p:pic>
          <p:nvPicPr>
            <p:cNvPr id="2" name="Picture 1"/>
            <p:cNvPicPr>
              <a:picLocks noChangeAspect="1"/>
            </p:cNvPicPr>
            <p:nvPr/>
          </p:nvPicPr>
          <p:blipFill>
            <a:blip r:embed="rId3">
              <a:clrChange>
                <a:clrFrom>
                  <a:srgbClr val="FCFFFF"/>
                </a:clrFrom>
                <a:clrTo>
                  <a:srgbClr val="FCFFFF">
                    <a:alpha val="0"/>
                  </a:srgbClr>
                </a:clrTo>
              </a:clrChange>
              <a:extLst>
                <a:ext uri="{28A0092B-C50C-407E-A947-70E740481C1C}">
                  <a14:useLocalDpi xmlns:a14="http://schemas.microsoft.com/office/drawing/2010/main" val="0"/>
                </a:ext>
              </a:extLst>
            </a:blip>
            <a:stretch>
              <a:fillRect/>
            </a:stretch>
          </p:blipFill>
          <p:spPr>
            <a:xfrm>
              <a:off x="2256620" y="1210225"/>
              <a:ext cx="4479926" cy="4316762"/>
            </a:xfrm>
            <a:prstGeom prst="rect">
              <a:avLst/>
            </a:prstGeom>
          </p:spPr>
        </p:pic>
        <p:sp>
          <p:nvSpPr>
            <p:cNvPr id="6" name="TextBox 5"/>
            <p:cNvSpPr txBox="1"/>
            <p:nvPr/>
          </p:nvSpPr>
          <p:spPr>
            <a:xfrm>
              <a:off x="3026471" y="3398186"/>
              <a:ext cx="1027905" cy="507831"/>
            </a:xfrm>
            <a:prstGeom prst="rect">
              <a:avLst/>
            </a:prstGeom>
            <a:noFill/>
          </p:spPr>
          <p:txBody>
            <a:bodyPr wrap="square" rtlCol="0">
              <a:spAutoFit/>
            </a:bodyPr>
            <a:lstStyle/>
            <a:p>
              <a:r>
                <a:rPr lang="en-US" sz="2700" b="1" dirty="0"/>
                <a:t>1,1</a:t>
              </a:r>
            </a:p>
          </p:txBody>
        </p:sp>
        <p:sp>
          <p:nvSpPr>
            <p:cNvPr id="7" name="TextBox 6"/>
            <p:cNvSpPr txBox="1"/>
            <p:nvPr/>
          </p:nvSpPr>
          <p:spPr>
            <a:xfrm>
              <a:off x="3072836" y="4037909"/>
              <a:ext cx="1027905" cy="507831"/>
            </a:xfrm>
            <a:prstGeom prst="rect">
              <a:avLst/>
            </a:prstGeom>
            <a:noFill/>
          </p:spPr>
          <p:txBody>
            <a:bodyPr wrap="square" rtlCol="0">
              <a:spAutoFit/>
            </a:bodyPr>
            <a:lstStyle/>
            <a:p>
              <a:r>
                <a:rPr lang="en-US" sz="2700" b="1" dirty="0"/>
                <a:t>1,1</a:t>
              </a:r>
            </a:p>
          </p:txBody>
        </p:sp>
        <p:sp>
          <p:nvSpPr>
            <p:cNvPr id="8" name="TextBox 7"/>
            <p:cNvSpPr txBox="1"/>
            <p:nvPr/>
          </p:nvSpPr>
          <p:spPr>
            <a:xfrm>
              <a:off x="5273423" y="4094717"/>
              <a:ext cx="1027905" cy="507831"/>
            </a:xfrm>
            <a:prstGeom prst="rect">
              <a:avLst/>
            </a:prstGeom>
            <a:noFill/>
          </p:spPr>
          <p:txBody>
            <a:bodyPr wrap="square" rtlCol="0">
              <a:spAutoFit/>
            </a:bodyPr>
            <a:lstStyle/>
            <a:p>
              <a:r>
                <a:rPr lang="en-US" sz="2700" b="1"/>
                <a:t>1,2</a:t>
              </a:r>
              <a:endParaRPr lang="en-US" sz="2700" b="1" dirty="0"/>
            </a:p>
          </p:txBody>
        </p:sp>
        <p:sp>
          <p:nvSpPr>
            <p:cNvPr id="9" name="TextBox 8"/>
            <p:cNvSpPr txBox="1"/>
            <p:nvPr/>
          </p:nvSpPr>
          <p:spPr>
            <a:xfrm>
              <a:off x="2426099" y="3395864"/>
              <a:ext cx="1027905" cy="507831"/>
            </a:xfrm>
            <a:prstGeom prst="rect">
              <a:avLst/>
            </a:prstGeom>
            <a:noFill/>
          </p:spPr>
          <p:txBody>
            <a:bodyPr wrap="square" rtlCol="0">
              <a:spAutoFit/>
            </a:bodyPr>
            <a:lstStyle/>
            <a:p>
              <a:r>
                <a:rPr lang="en-US" sz="2700" b="1" dirty="0"/>
                <a:t>2,2</a:t>
              </a:r>
            </a:p>
          </p:txBody>
        </p:sp>
        <p:sp>
          <p:nvSpPr>
            <p:cNvPr id="10" name="TextBox 9"/>
            <p:cNvSpPr txBox="1"/>
            <p:nvPr/>
          </p:nvSpPr>
          <p:spPr>
            <a:xfrm>
              <a:off x="6005123" y="4065397"/>
              <a:ext cx="1027905" cy="507831"/>
            </a:xfrm>
            <a:prstGeom prst="rect">
              <a:avLst/>
            </a:prstGeom>
            <a:noFill/>
          </p:spPr>
          <p:txBody>
            <a:bodyPr wrap="square" rtlCol="0">
              <a:spAutoFit/>
            </a:bodyPr>
            <a:lstStyle/>
            <a:p>
              <a:r>
                <a:rPr lang="en-US" sz="2700" b="1" dirty="0"/>
                <a:t>1,1</a:t>
              </a:r>
            </a:p>
          </p:txBody>
        </p:sp>
        <p:sp>
          <p:nvSpPr>
            <p:cNvPr id="11" name="TextBox 10"/>
            <p:cNvSpPr txBox="1"/>
            <p:nvPr/>
          </p:nvSpPr>
          <p:spPr>
            <a:xfrm>
              <a:off x="4530734" y="4053353"/>
              <a:ext cx="1027905" cy="507831"/>
            </a:xfrm>
            <a:prstGeom prst="rect">
              <a:avLst/>
            </a:prstGeom>
            <a:noFill/>
          </p:spPr>
          <p:txBody>
            <a:bodyPr wrap="square" rtlCol="0">
              <a:spAutoFit/>
            </a:bodyPr>
            <a:lstStyle/>
            <a:p>
              <a:r>
                <a:rPr lang="en-US" sz="2700" b="1" dirty="0"/>
                <a:t>1,1</a:t>
              </a:r>
            </a:p>
          </p:txBody>
        </p:sp>
        <p:sp>
          <p:nvSpPr>
            <p:cNvPr id="12" name="TextBox 11"/>
            <p:cNvSpPr txBox="1"/>
            <p:nvPr/>
          </p:nvSpPr>
          <p:spPr>
            <a:xfrm>
              <a:off x="2256620" y="4098149"/>
              <a:ext cx="1027905" cy="507831"/>
            </a:xfrm>
            <a:prstGeom prst="rect">
              <a:avLst/>
            </a:prstGeom>
            <a:noFill/>
          </p:spPr>
          <p:txBody>
            <a:bodyPr wrap="square" rtlCol="0">
              <a:spAutoFit/>
            </a:bodyPr>
            <a:lstStyle/>
            <a:p>
              <a:r>
                <a:rPr lang="en-US" sz="2700" b="1" dirty="0"/>
                <a:t>1,1</a:t>
              </a:r>
            </a:p>
          </p:txBody>
        </p:sp>
        <p:sp>
          <p:nvSpPr>
            <p:cNvPr id="13" name="TextBox 12"/>
            <p:cNvSpPr txBox="1"/>
            <p:nvPr/>
          </p:nvSpPr>
          <p:spPr>
            <a:xfrm>
              <a:off x="5369564" y="3395864"/>
              <a:ext cx="1027905" cy="507831"/>
            </a:xfrm>
            <a:prstGeom prst="rect">
              <a:avLst/>
            </a:prstGeom>
            <a:noFill/>
          </p:spPr>
          <p:txBody>
            <a:bodyPr wrap="square" rtlCol="0">
              <a:spAutoFit/>
            </a:bodyPr>
            <a:lstStyle/>
            <a:p>
              <a:r>
                <a:rPr lang="en-US" sz="2700" b="1" dirty="0"/>
                <a:t>1,2</a:t>
              </a:r>
            </a:p>
          </p:txBody>
        </p:sp>
        <p:sp>
          <p:nvSpPr>
            <p:cNvPr id="14" name="TextBox 13"/>
            <p:cNvSpPr txBox="1"/>
            <p:nvPr/>
          </p:nvSpPr>
          <p:spPr>
            <a:xfrm>
              <a:off x="4185590" y="3422992"/>
              <a:ext cx="1027905" cy="507831"/>
            </a:xfrm>
            <a:prstGeom prst="rect">
              <a:avLst/>
            </a:prstGeom>
            <a:noFill/>
          </p:spPr>
          <p:txBody>
            <a:bodyPr wrap="square" rtlCol="0">
              <a:spAutoFit/>
            </a:bodyPr>
            <a:lstStyle/>
            <a:p>
              <a:r>
                <a:rPr lang="en-US" sz="2700" b="1" dirty="0"/>
                <a:t>1,1</a:t>
              </a:r>
            </a:p>
          </p:txBody>
        </p:sp>
        <p:sp>
          <p:nvSpPr>
            <p:cNvPr id="15" name="TextBox 14"/>
            <p:cNvSpPr txBox="1"/>
            <p:nvPr/>
          </p:nvSpPr>
          <p:spPr>
            <a:xfrm>
              <a:off x="4759472" y="3422990"/>
              <a:ext cx="1027905" cy="507831"/>
            </a:xfrm>
            <a:prstGeom prst="rect">
              <a:avLst/>
            </a:prstGeom>
            <a:noFill/>
          </p:spPr>
          <p:txBody>
            <a:bodyPr wrap="square" rtlCol="0">
              <a:spAutoFit/>
            </a:bodyPr>
            <a:lstStyle/>
            <a:p>
              <a:r>
                <a:rPr lang="en-US" sz="2700" b="1" dirty="0"/>
                <a:t>1,1</a:t>
              </a:r>
            </a:p>
          </p:txBody>
        </p:sp>
        <p:sp>
          <p:nvSpPr>
            <p:cNvPr id="16" name="TextBox 15"/>
            <p:cNvSpPr txBox="1"/>
            <p:nvPr/>
          </p:nvSpPr>
          <p:spPr>
            <a:xfrm>
              <a:off x="5995256" y="3368606"/>
              <a:ext cx="1027905" cy="507831"/>
            </a:xfrm>
            <a:prstGeom prst="rect">
              <a:avLst/>
            </a:prstGeom>
            <a:noFill/>
          </p:spPr>
          <p:txBody>
            <a:bodyPr wrap="square" rtlCol="0">
              <a:spAutoFit/>
            </a:bodyPr>
            <a:lstStyle/>
            <a:p>
              <a:r>
                <a:rPr lang="en-US" sz="2700" b="1" dirty="0"/>
                <a:t>1,1</a:t>
              </a:r>
            </a:p>
          </p:txBody>
        </p:sp>
        <p:sp>
          <p:nvSpPr>
            <p:cNvPr id="17" name="TextBox 16"/>
            <p:cNvSpPr txBox="1"/>
            <p:nvPr/>
          </p:nvSpPr>
          <p:spPr>
            <a:xfrm>
              <a:off x="3836420" y="4076597"/>
              <a:ext cx="1027905" cy="507831"/>
            </a:xfrm>
            <a:prstGeom prst="rect">
              <a:avLst/>
            </a:prstGeom>
            <a:noFill/>
          </p:spPr>
          <p:txBody>
            <a:bodyPr wrap="square" rtlCol="0">
              <a:spAutoFit/>
            </a:bodyPr>
            <a:lstStyle/>
            <a:p>
              <a:r>
                <a:rPr lang="en-US" sz="2700" b="1" dirty="0"/>
                <a:t>1,1</a:t>
              </a:r>
            </a:p>
          </p:txBody>
        </p:sp>
        <p:sp>
          <p:nvSpPr>
            <p:cNvPr id="18" name="TextBox 17"/>
            <p:cNvSpPr txBox="1"/>
            <p:nvPr/>
          </p:nvSpPr>
          <p:spPr>
            <a:xfrm>
              <a:off x="3575498" y="3396710"/>
              <a:ext cx="1027905" cy="507831"/>
            </a:xfrm>
            <a:prstGeom prst="rect">
              <a:avLst/>
            </a:prstGeom>
            <a:noFill/>
          </p:spPr>
          <p:txBody>
            <a:bodyPr wrap="square" rtlCol="0">
              <a:spAutoFit/>
            </a:bodyPr>
            <a:lstStyle/>
            <a:p>
              <a:r>
                <a:rPr lang="en-US" sz="2700" b="1" dirty="0"/>
                <a:t>1,1</a:t>
              </a:r>
            </a:p>
          </p:txBody>
        </p:sp>
      </p:grpSp>
      <p:sp>
        <p:nvSpPr>
          <p:cNvPr id="4" name="TextBox 3"/>
          <p:cNvSpPr txBox="1"/>
          <p:nvPr/>
        </p:nvSpPr>
        <p:spPr>
          <a:xfrm>
            <a:off x="534323" y="5901962"/>
            <a:ext cx="8279476" cy="800219"/>
          </a:xfrm>
          <a:prstGeom prst="rect">
            <a:avLst/>
          </a:prstGeom>
          <a:noFill/>
        </p:spPr>
        <p:txBody>
          <a:bodyPr wrap="square" rtlCol="0">
            <a:spAutoFit/>
          </a:bodyPr>
          <a:lstStyle/>
          <a:p>
            <a:pPr marL="257162" indent="-257162">
              <a:buFont typeface="Arial" charset="0"/>
              <a:buChar char="•"/>
            </a:pPr>
            <a:r>
              <a:rPr lang="en-US" sz="2500" b="1" dirty="0" smtClean="0">
                <a:latin typeface="Arial" panose="020B0604020202020204" pitchFamily="34" charset="0"/>
                <a:cs typeface="Arial" panose="020B0604020202020204" pitchFamily="34" charset="0"/>
              </a:rPr>
              <a:t>And how </a:t>
            </a:r>
            <a:r>
              <a:rPr lang="en-US" sz="2500" b="1" dirty="0">
                <a:latin typeface="Arial" panose="020B0604020202020204" pitchFamily="34" charset="0"/>
                <a:cs typeface="Arial" panose="020B0604020202020204" pitchFamily="34" charset="0"/>
              </a:rPr>
              <a:t>do different factors affect these numbers?</a:t>
            </a:r>
          </a:p>
          <a:p>
            <a:endParaRPr lang="en-US" sz="2100" b="1" dirty="0"/>
          </a:p>
        </p:txBody>
      </p:sp>
    </p:spTree>
    <p:extLst>
      <p:ext uri="{BB962C8B-B14F-4D97-AF65-F5344CB8AC3E}">
        <p14:creationId xmlns:p14="http://schemas.microsoft.com/office/powerpoint/2010/main" val="26418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7108B7-E8F3-4B14-90AA-CEB14BCE8924}"/>
              </a:ext>
            </a:extLst>
          </p:cNvPr>
          <p:cNvSpPr>
            <a:spLocks noGrp="1"/>
          </p:cNvSpPr>
          <p:nvPr>
            <p:ph type="title" idx="4294967295"/>
          </p:nvPr>
        </p:nvSpPr>
        <p:spPr>
          <a:xfrm>
            <a:off x="201600" y="167556"/>
            <a:ext cx="7421563" cy="652463"/>
          </a:xfrm>
        </p:spPr>
        <p:txBody>
          <a:bodyPr>
            <a:normAutofit fontScale="90000"/>
          </a:bodyPr>
          <a:lstStyle/>
          <a:p>
            <a:r>
              <a:rPr lang="en-US" dirty="0">
                <a:latin typeface="Arial" panose="020B0604020202020204" pitchFamily="34" charset="0"/>
                <a:cs typeface="Arial" panose="020B0604020202020204" pitchFamily="34" charset="0"/>
              </a:rPr>
              <a:t>Review: What is a </a:t>
            </a:r>
            <a:r>
              <a:rPr lang="en-US" b="1" dirty="0">
                <a:latin typeface="Arial" panose="020B0604020202020204" pitchFamily="34" charset="0"/>
                <a:cs typeface="Arial" panose="020B0604020202020204" pitchFamily="34" charset="0"/>
              </a:rPr>
              <a:t>Population</a:t>
            </a:r>
            <a:r>
              <a:rPr lang="en-US" dirty="0">
                <a:latin typeface="Arial" panose="020B0604020202020204" pitchFamily="34" charset="0"/>
                <a:cs typeface="Arial" panose="020B0604020202020204" pitchFamily="34" charset="0"/>
              </a:rPr>
              <a:t>? </a:t>
            </a:r>
          </a:p>
        </p:txBody>
      </p:sp>
      <p:sp>
        <p:nvSpPr>
          <p:cNvPr id="3" name="Content Placeholder 2">
            <a:extLst>
              <a:ext uri="{FF2B5EF4-FFF2-40B4-BE49-F238E27FC236}">
                <a16:creationId xmlns="" xmlns:a16="http://schemas.microsoft.com/office/drawing/2014/main" id="{6999EDD0-D9F7-4C7A-B90F-02FDAEAB6A32}"/>
              </a:ext>
            </a:extLst>
          </p:cNvPr>
          <p:cNvSpPr>
            <a:spLocks noGrp="1"/>
          </p:cNvSpPr>
          <p:nvPr>
            <p:ph idx="4294967295"/>
          </p:nvPr>
        </p:nvSpPr>
        <p:spPr>
          <a:xfrm>
            <a:off x="851134" y="933932"/>
            <a:ext cx="7933102" cy="926999"/>
          </a:xfrm>
        </p:spPr>
        <p:txBody>
          <a:bodyPr>
            <a:normAutofit fontScale="47500" lnSpcReduction="20000"/>
          </a:bodyPr>
          <a:lstStyle/>
          <a:p>
            <a:pPr marL="0" indent="0">
              <a:lnSpc>
                <a:spcPct val="120000"/>
              </a:lnSpc>
              <a:spcBef>
                <a:spcPts val="0"/>
              </a:spcBef>
              <a:buNone/>
            </a:pPr>
            <a:r>
              <a:rPr lang="en-US" sz="5700" dirty="0">
                <a:latin typeface="Arial" panose="020B0604020202020204" pitchFamily="34" charset="0"/>
                <a:cs typeface="Arial" panose="020B0604020202020204" pitchFamily="34" charset="0"/>
                <a:sym typeface="Wingdings" panose="05000000000000000000" pitchFamily="2" charset="2"/>
              </a:rPr>
              <a:t></a:t>
            </a:r>
            <a:r>
              <a:rPr lang="en-US" sz="3800" dirty="0">
                <a:latin typeface="Arial" panose="020B0604020202020204" pitchFamily="34" charset="0"/>
                <a:cs typeface="Arial" panose="020B0604020202020204" pitchFamily="34" charset="0"/>
                <a:sym typeface="Wingdings" panose="05000000000000000000" pitchFamily="2" charset="2"/>
              </a:rPr>
              <a:t> </a:t>
            </a:r>
            <a:r>
              <a:rPr lang="en-US" sz="3800" dirty="0" smtClean="0">
                <a:latin typeface="Arial" panose="020B0604020202020204" pitchFamily="34" charset="0"/>
                <a:cs typeface="Arial" panose="020B0604020202020204" pitchFamily="34" charset="0"/>
                <a:sym typeface="Wingdings" panose="05000000000000000000" pitchFamily="2" charset="2"/>
              </a:rPr>
              <a:t> </a:t>
            </a:r>
            <a:r>
              <a:rPr lang="en-US" sz="5700" dirty="0" smtClean="0">
                <a:latin typeface="Arial" panose="020B0604020202020204" pitchFamily="34" charset="0"/>
                <a:cs typeface="Arial" panose="020B0604020202020204" pitchFamily="34" charset="0"/>
              </a:rPr>
              <a:t>All </a:t>
            </a:r>
            <a:r>
              <a:rPr lang="en-US" sz="5700" dirty="0">
                <a:latin typeface="Arial" panose="020B0604020202020204" pitchFamily="34" charset="0"/>
                <a:cs typeface="Arial" panose="020B0604020202020204" pitchFamily="34" charset="0"/>
              </a:rPr>
              <a:t>individuals of a species in a given area that </a:t>
            </a:r>
            <a:r>
              <a:rPr lang="en-US" sz="5700" dirty="0" smtClean="0">
                <a:latin typeface="Arial" panose="020B0604020202020204" pitchFamily="34" charset="0"/>
                <a:cs typeface="Arial" panose="020B0604020202020204" pitchFamily="34" charset="0"/>
              </a:rPr>
              <a:t>	can interbreed.</a:t>
            </a:r>
            <a:endParaRPr lang="en-US" sz="5700" dirty="0">
              <a:latin typeface="Arial" panose="020B0604020202020204" pitchFamily="34" charset="0"/>
              <a:cs typeface="Arial" panose="020B0604020202020204" pitchFamily="34" charset="0"/>
            </a:endParaRPr>
          </a:p>
        </p:txBody>
      </p:sp>
      <p:pic>
        <p:nvPicPr>
          <p:cNvPr id="5" name="Picture 4" descr="A flock of seagulls standing next to a body of water&#10;&#10;Description automatically generated">
            <a:extLst>
              <a:ext uri="{FF2B5EF4-FFF2-40B4-BE49-F238E27FC236}">
                <a16:creationId xmlns="" xmlns:a16="http://schemas.microsoft.com/office/drawing/2014/main" id="{9E08729A-DB54-4040-AEB6-35D935E59C3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61"/>
          <a:stretch/>
        </p:blipFill>
        <p:spPr>
          <a:xfrm>
            <a:off x="5061099" y="4473100"/>
            <a:ext cx="3066064" cy="1862665"/>
          </a:xfrm>
          <a:prstGeom prst="rect">
            <a:avLst/>
          </a:prstGeom>
        </p:spPr>
      </p:pic>
      <p:pic>
        <p:nvPicPr>
          <p:cNvPr id="7" name="Picture 6" descr="A close up of a reptile&#10;&#10;Description automatically generated">
            <a:extLst>
              <a:ext uri="{FF2B5EF4-FFF2-40B4-BE49-F238E27FC236}">
                <a16:creationId xmlns="" xmlns:a16="http://schemas.microsoft.com/office/drawing/2014/main" id="{6A55B802-54BE-462A-817D-8A44E4B61C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6575" y="2103518"/>
            <a:ext cx="3400588" cy="2126995"/>
          </a:xfrm>
          <a:prstGeom prst="rect">
            <a:avLst/>
          </a:prstGeom>
        </p:spPr>
      </p:pic>
      <p:pic>
        <p:nvPicPr>
          <p:cNvPr id="9" name="Picture 8" descr="A close up of a tree&#10;&#10;Description automatically generated">
            <a:extLst>
              <a:ext uri="{FF2B5EF4-FFF2-40B4-BE49-F238E27FC236}">
                <a16:creationId xmlns="" xmlns:a16="http://schemas.microsoft.com/office/drawing/2014/main" id="{3B96095F-B538-4D81-9DC9-5205B68FC8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165" y="2103519"/>
            <a:ext cx="3321247" cy="2126995"/>
          </a:xfrm>
          <a:prstGeom prst="rect">
            <a:avLst/>
          </a:prstGeom>
        </p:spPr>
      </p:pic>
      <p:pic>
        <p:nvPicPr>
          <p:cNvPr id="11" name="Picture 10" descr="A group of people standing in front of a crowd&#10;&#10;Description automatically generated">
            <a:extLst>
              <a:ext uri="{FF2B5EF4-FFF2-40B4-BE49-F238E27FC236}">
                <a16:creationId xmlns="" xmlns:a16="http://schemas.microsoft.com/office/drawing/2014/main" id="{F17D0414-104A-4C0F-9969-54F13D535A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165" y="4473102"/>
            <a:ext cx="3731410" cy="1865705"/>
          </a:xfrm>
          <a:prstGeom prst="rect">
            <a:avLst/>
          </a:prstGeom>
        </p:spPr>
      </p:pic>
    </p:spTree>
    <p:extLst>
      <p:ext uri="{BB962C8B-B14F-4D97-AF65-F5344CB8AC3E}">
        <p14:creationId xmlns:p14="http://schemas.microsoft.com/office/powerpoint/2010/main" val="119621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41BA4108-ACB9-4940-8328-8A9DC0F8FF58}"/>
              </a:ext>
            </a:extLst>
          </p:cNvPr>
          <p:cNvSpPr txBox="1"/>
          <p:nvPr/>
        </p:nvSpPr>
        <p:spPr>
          <a:xfrm>
            <a:off x="637926" y="2798058"/>
            <a:ext cx="7868147" cy="1261884"/>
          </a:xfrm>
          <a:prstGeom prst="rect">
            <a:avLst/>
          </a:prstGeom>
          <a:noFill/>
        </p:spPr>
        <p:txBody>
          <a:bodyPr wrap="square" rtlCol="0">
            <a:spAutoFit/>
          </a:bodyPr>
          <a:lstStyle/>
          <a:p>
            <a:pPr algn="ctr"/>
            <a:r>
              <a:rPr lang="en-US" sz="3800" b="1" dirty="0">
                <a:latin typeface="Arial" panose="020B0604020202020204" pitchFamily="34" charset="0"/>
                <a:cs typeface="Arial" panose="020B0604020202020204" pitchFamily="34" charset="0"/>
              </a:rPr>
              <a:t>To start, let’s look at some traits in the population of our </a:t>
            </a:r>
            <a:r>
              <a:rPr lang="en-US" sz="3800" b="1" dirty="0" smtClean="0">
                <a:latin typeface="Arial" panose="020B0604020202020204" pitchFamily="34" charset="0"/>
                <a:cs typeface="Arial" panose="020B0604020202020204" pitchFamily="34" charset="0"/>
              </a:rPr>
              <a:t>class.</a:t>
            </a:r>
            <a:endParaRPr lang="en-US" sz="3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83261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101" t="5556" r="20971" b="23142"/>
          <a:stretch/>
        </p:blipFill>
        <p:spPr>
          <a:xfrm>
            <a:off x="2319252" y="1770611"/>
            <a:ext cx="1914138" cy="2240097"/>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22226" r="13203"/>
          <a:stretch/>
        </p:blipFill>
        <p:spPr>
          <a:xfrm>
            <a:off x="456605" y="1770610"/>
            <a:ext cx="1928584" cy="2240097"/>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20159" t="7738" r="15501" b="42473"/>
          <a:stretch/>
        </p:blipFill>
        <p:spPr>
          <a:xfrm>
            <a:off x="4994383" y="1770611"/>
            <a:ext cx="1922245" cy="2240097"/>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l="15217" r="6769" b="34176"/>
          <a:stretch/>
        </p:blipFill>
        <p:spPr>
          <a:xfrm>
            <a:off x="6916628" y="1770611"/>
            <a:ext cx="1769952" cy="2240097"/>
          </a:xfrm>
          <a:prstGeom prst="rect">
            <a:avLst/>
          </a:prstGeom>
        </p:spPr>
      </p:pic>
      <p:sp>
        <p:nvSpPr>
          <p:cNvPr id="9" name="Title 3"/>
          <p:cNvSpPr txBox="1">
            <a:spLocks/>
          </p:cNvSpPr>
          <p:nvPr/>
        </p:nvSpPr>
        <p:spPr>
          <a:xfrm>
            <a:off x="5370022" y="4170170"/>
            <a:ext cx="2818014" cy="85725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No Dimples</a:t>
            </a:r>
          </a:p>
        </p:txBody>
      </p:sp>
      <p:sp>
        <p:nvSpPr>
          <p:cNvPr id="10" name="Title 3"/>
          <p:cNvSpPr txBox="1">
            <a:spLocks/>
          </p:cNvSpPr>
          <p:nvPr/>
        </p:nvSpPr>
        <p:spPr>
          <a:xfrm>
            <a:off x="4104357" y="4170170"/>
            <a:ext cx="890026" cy="85725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vs.</a:t>
            </a:r>
          </a:p>
        </p:txBody>
      </p:sp>
      <p:sp>
        <p:nvSpPr>
          <p:cNvPr id="11" name="Title 3"/>
          <p:cNvSpPr txBox="1">
            <a:spLocks/>
          </p:cNvSpPr>
          <p:nvPr/>
        </p:nvSpPr>
        <p:spPr>
          <a:xfrm>
            <a:off x="1286343" y="4170170"/>
            <a:ext cx="2818014" cy="85725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Dimples</a:t>
            </a:r>
          </a:p>
        </p:txBody>
      </p:sp>
    </p:spTree>
    <p:extLst>
      <p:ext uri="{BB962C8B-B14F-4D97-AF65-F5344CB8AC3E}">
        <p14:creationId xmlns:p14="http://schemas.microsoft.com/office/powerpoint/2010/main" val="191660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5200" y="300020"/>
            <a:ext cx="6172200" cy="857250"/>
          </a:xfrm>
        </p:spPr>
        <p:txBody>
          <a:bodyPr/>
          <a:lstStyle/>
          <a:p>
            <a:pPr algn="l"/>
            <a:r>
              <a:rPr lang="en-US" dirty="0">
                <a:latin typeface="Arial" panose="020B0604020202020204" pitchFamily="34" charset="0"/>
                <a:cs typeface="Arial" panose="020B0604020202020204" pitchFamily="34" charset="0"/>
              </a:rPr>
              <a:t>Cleft Chin</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7923" r="28352" b="22351"/>
          <a:stretch/>
        </p:blipFill>
        <p:spPr>
          <a:xfrm>
            <a:off x="3285576" y="1556180"/>
            <a:ext cx="2390429" cy="3183840"/>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20485"/>
          <a:stretch/>
        </p:blipFill>
        <p:spPr>
          <a:xfrm>
            <a:off x="648393" y="1565680"/>
            <a:ext cx="2637183" cy="3164840"/>
          </a:xfrm>
          <a:prstGeom prst="rect">
            <a:avLst/>
          </a:prstGeom>
        </p:spPr>
      </p:pic>
      <p:sp>
        <p:nvSpPr>
          <p:cNvPr id="6" name="TextBox 5"/>
          <p:cNvSpPr txBox="1"/>
          <p:nvPr/>
        </p:nvSpPr>
        <p:spPr>
          <a:xfrm>
            <a:off x="1190847" y="5028538"/>
            <a:ext cx="6952186"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Superheroes Superman, Batman and Adele all have a slight cleft chin.</a:t>
            </a:r>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b="15872"/>
          <a:stretch/>
        </p:blipFill>
        <p:spPr>
          <a:xfrm>
            <a:off x="5567223" y="1552113"/>
            <a:ext cx="2853570" cy="3187907"/>
          </a:xfrm>
          <a:prstGeom prst="rect">
            <a:avLst/>
          </a:prstGeom>
        </p:spPr>
      </p:pic>
    </p:spTree>
    <p:extLst>
      <p:ext uri="{BB962C8B-B14F-4D97-AF65-F5344CB8AC3E}">
        <p14:creationId xmlns:p14="http://schemas.microsoft.com/office/powerpoint/2010/main" val="20140861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9055" y="2322329"/>
            <a:ext cx="2213178" cy="2668950"/>
          </a:xfrm>
          <a:prstGeom prst="rect">
            <a:avLst/>
          </a:prstGeom>
        </p:spPr>
      </p:pic>
      <p:sp>
        <p:nvSpPr>
          <p:cNvPr id="2" name="Title 1"/>
          <p:cNvSpPr>
            <a:spLocks noGrp="1"/>
          </p:cNvSpPr>
          <p:nvPr>
            <p:ph type="title" idx="4294967295"/>
          </p:nvPr>
        </p:nvSpPr>
        <p:spPr>
          <a:xfrm>
            <a:off x="266400" y="686313"/>
            <a:ext cx="4032000" cy="533400"/>
          </a:xfrm>
        </p:spPr>
        <p:txBody>
          <a:bodyPr>
            <a:noAutofit/>
          </a:bodyPr>
          <a:lstStyle/>
          <a:p>
            <a:r>
              <a:rPr lang="en-US" dirty="0">
                <a:latin typeface="Arial" panose="020B0604020202020204" pitchFamily="34" charset="0"/>
                <a:cs typeface="Arial" panose="020B0604020202020204" pitchFamily="34" charset="0"/>
              </a:rPr>
              <a:t>Widow’s Peak</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32512" y="2232342"/>
            <a:ext cx="1977436" cy="275893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6216" y="2093868"/>
            <a:ext cx="4130398" cy="3035884"/>
          </a:xfrm>
          <a:prstGeom prst="rect">
            <a:avLst/>
          </a:prstGeom>
        </p:spPr>
      </p:pic>
      <p:sp>
        <p:nvSpPr>
          <p:cNvPr id="7" name="TextBox 6"/>
          <p:cNvSpPr txBox="1"/>
          <p:nvPr/>
        </p:nvSpPr>
        <p:spPr>
          <a:xfrm>
            <a:off x="2850391" y="5586912"/>
            <a:ext cx="366878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Do you have one? </a:t>
            </a:r>
          </a:p>
        </p:txBody>
      </p:sp>
    </p:spTree>
    <p:extLst>
      <p:ext uri="{BB962C8B-B14F-4D97-AF65-F5344CB8AC3E}">
        <p14:creationId xmlns:p14="http://schemas.microsoft.com/office/powerpoint/2010/main" val="21857013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6000" y="290513"/>
            <a:ext cx="4790363" cy="973785"/>
          </a:xfrm>
        </p:spPr>
        <p:txBody>
          <a:bodyPr>
            <a:normAutofit fontScale="90000"/>
          </a:bodyPr>
          <a:lstStyle/>
          <a:p>
            <a:r>
              <a:rPr lang="en-US" dirty="0">
                <a:latin typeface="Arial" panose="020B0604020202020204" pitchFamily="34" charset="0"/>
                <a:cs typeface="Arial" panose="020B0604020202020204" pitchFamily="34" charset="0"/>
              </a:rPr>
              <a:t>Earlobe Attachment</a:t>
            </a:r>
          </a:p>
        </p:txBody>
      </p:sp>
      <p:sp>
        <p:nvSpPr>
          <p:cNvPr id="4" name="Content Placeholder 2"/>
          <p:cNvSpPr txBox="1">
            <a:spLocks/>
          </p:cNvSpPr>
          <p:nvPr/>
        </p:nvSpPr>
        <p:spPr>
          <a:xfrm>
            <a:off x="5275043" y="5593706"/>
            <a:ext cx="2892564" cy="436773"/>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dirty="0">
                <a:latin typeface="Arial" panose="020B0604020202020204" pitchFamily="34" charset="0"/>
                <a:cs typeface="Arial" panose="020B0604020202020204" pitchFamily="34" charset="0"/>
              </a:rPr>
              <a:t>Unattached</a:t>
            </a:r>
          </a:p>
        </p:txBody>
      </p:sp>
      <p:sp>
        <p:nvSpPr>
          <p:cNvPr id="5" name="Content Placeholder 2"/>
          <p:cNvSpPr txBox="1">
            <a:spLocks/>
          </p:cNvSpPr>
          <p:nvPr/>
        </p:nvSpPr>
        <p:spPr>
          <a:xfrm>
            <a:off x="1482919" y="5593706"/>
            <a:ext cx="2036129" cy="436773"/>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dirty="0">
                <a:latin typeface="Arial" panose="020B0604020202020204" pitchFamily="34" charset="0"/>
                <a:cs typeface="Arial" panose="020B0604020202020204" pitchFamily="34" charset="0"/>
              </a:rPr>
              <a:t>Attached</a:t>
            </a:r>
          </a:p>
        </p:txBody>
      </p:sp>
      <p:pic>
        <p:nvPicPr>
          <p:cNvPr id="7" name="Picture 6" descr="A close up of a person with her mouth open&#10;&#10;Description automatically generated">
            <a:extLst>
              <a:ext uri="{FF2B5EF4-FFF2-40B4-BE49-F238E27FC236}">
                <a16:creationId xmlns="" xmlns:a16="http://schemas.microsoft.com/office/drawing/2014/main" id="{09F9322E-D2AB-4A58-9ECD-3958C500E3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961" y="1947422"/>
            <a:ext cx="2476206" cy="3646280"/>
          </a:xfrm>
          <a:prstGeom prst="rect">
            <a:avLst/>
          </a:prstGeom>
        </p:spPr>
      </p:pic>
      <p:pic>
        <p:nvPicPr>
          <p:cNvPr id="9" name="Picture 8" descr="A close up of a person&#10;&#10;Description automatically generated">
            <a:extLst>
              <a:ext uri="{FF2B5EF4-FFF2-40B4-BE49-F238E27FC236}">
                <a16:creationId xmlns="" xmlns:a16="http://schemas.microsoft.com/office/drawing/2014/main" id="{9E1C0C06-0DE6-491B-9D77-5C24C91961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70515" y="1947426"/>
            <a:ext cx="2540908" cy="3646276"/>
          </a:xfrm>
          <a:prstGeom prst="rect">
            <a:avLst/>
          </a:prstGeom>
        </p:spPr>
      </p:pic>
    </p:spTree>
    <p:extLst>
      <p:ext uri="{BB962C8B-B14F-4D97-AF65-F5344CB8AC3E}">
        <p14:creationId xmlns:p14="http://schemas.microsoft.com/office/powerpoint/2010/main" val="27302714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53859"/>
            <a:ext cx="8932876" cy="469627"/>
          </a:xfrm>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137720" y="432389"/>
            <a:ext cx="8882859" cy="609397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The following presentation </a:t>
            </a:r>
            <a:r>
              <a:rPr lang="en-US" sz="1400" dirty="0">
                <a:solidFill>
                  <a:srgbClr val="000000"/>
                </a:solidFill>
                <a:latin typeface="Calibri" panose="020F0502020204030204" pitchFamily="34" charset="0"/>
              </a:rPr>
              <a:t>was </a:t>
            </a:r>
            <a:r>
              <a:rPr sz="1400" dirty="0">
                <a:solidFill>
                  <a:srgbClr val="000000"/>
                </a:solidFill>
                <a:latin typeface="Calibri" panose="020F0502020204030204" pitchFamily="34" charset="0"/>
              </a:rPr>
              <a:t>designed to support the implementation of the MBER</a:t>
            </a:r>
            <a:r>
              <a:rPr lang="en-US" sz="1400" dirty="0">
                <a:solidFill>
                  <a:srgbClr val="000000"/>
                </a:solidFill>
                <a:latin typeface="Calibri" panose="020F0502020204030204" pitchFamily="34" charset="0"/>
              </a:rPr>
              <a:t>-Biology</a:t>
            </a:r>
            <a:r>
              <a:rPr sz="1400" dirty="0">
                <a:solidFill>
                  <a:srgbClr val="000000"/>
                </a:solidFill>
                <a:latin typeface="Calibri" panose="020F0502020204030204" pitchFamily="34" charset="0"/>
              </a:rPr>
              <a:t> curriculum—a student-centered sense-making classroom.</a:t>
            </a:r>
            <a:r>
              <a:rPr lang="en-US" sz="1400" dirty="0">
                <a:solidFill>
                  <a:srgbClr val="000000"/>
                </a:solidFill>
                <a:latin typeface="Calibri" panose="020F0502020204030204" pitchFamily="34" charset="0"/>
              </a:rPr>
              <a:t> It is </a:t>
            </a:r>
            <a:r>
              <a:rPr lang="en-US" sz="1400" u="sng" dirty="0">
                <a:solidFill>
                  <a:srgbClr val="000000"/>
                </a:solidFill>
                <a:latin typeface="Calibri" panose="020F0502020204030204" pitchFamily="34" charset="0"/>
              </a:rPr>
              <a:t>NOT</a:t>
            </a:r>
            <a:r>
              <a:rPr lang="en-US" sz="1400" dirty="0">
                <a:solidFill>
                  <a:srgbClr val="000000"/>
                </a:solidFill>
                <a:latin typeface="Calibri" panose="020F0502020204030204" pitchFamily="34" charset="0"/>
              </a:rPr>
              <a:t> ready to show to students in its current form.</a:t>
            </a:r>
            <a:r>
              <a:rPr sz="1400" dirty="0">
                <a:solidFill>
                  <a:srgbClr val="000000"/>
                </a:solidFill>
                <a:latin typeface="Calibri" panose="020F0502020204030204" pitchFamily="34" charset="0"/>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(1) </a:t>
            </a:r>
            <a:r>
              <a:rPr sz="1400" b="1" dirty="0">
                <a:solidFill>
                  <a:srgbClr val="000000"/>
                </a:solidFill>
                <a:latin typeface="Calibri" panose="020F0502020204030204" pitchFamily="34" charset="0"/>
              </a:rPr>
              <a:t>Teacher Notes slides </a:t>
            </a:r>
            <a:r>
              <a:rPr sz="1400" dirty="0">
                <a:solidFill>
                  <a:srgbClr val="000000"/>
                </a:solidFill>
                <a:latin typeface="Calibri" panose="020F0502020204030204" pitchFamily="34" charset="0"/>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(2) </a:t>
            </a:r>
            <a:r>
              <a:rPr sz="1400" b="1" dirty="0">
                <a:solidFill>
                  <a:srgbClr val="000000"/>
                </a:solidFill>
                <a:latin typeface="Calibri" panose="020F0502020204030204" pitchFamily="34" charset="0"/>
              </a:rPr>
              <a:t>Student slides </a:t>
            </a:r>
            <a:r>
              <a:rPr sz="1400" dirty="0">
                <a:solidFill>
                  <a:srgbClr val="000000"/>
                </a:solidFill>
                <a:latin typeface="Calibri" panose="020F0502020204030204" pitchFamily="34" charset="0"/>
              </a:rPr>
              <a:t>designed to facilitate student sense-making as you move through the Learning Segments and are intended for use in the classroom during instruction. In the “Presenter Notes” field you will find useful information for each particular slide. </a:t>
            </a:r>
            <a:endParaRPr sz="1400" b="1" dirty="0">
              <a:solidFill>
                <a:srgbClr val="000000"/>
              </a:solidFill>
              <a:latin typeface="Calibri" panose="020F0502020204030204" pitchFamily="34" charset="0"/>
            </a:endParaRPr>
          </a:p>
          <a:p>
            <a:pPr algn="l" defTabSz="457200">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We have combined teacher slides and student slides so you can have </a:t>
            </a:r>
            <a:r>
              <a:rPr lang="en-US" sz="1400" dirty="0">
                <a:solidFill>
                  <a:srgbClr val="000000"/>
                </a:solidFill>
                <a:latin typeface="Calibri" panose="020F0502020204030204" pitchFamily="34" charset="0"/>
              </a:rPr>
              <a:t>almost </a:t>
            </a:r>
            <a:r>
              <a:rPr sz="1400" dirty="0">
                <a:solidFill>
                  <a:srgbClr val="000000"/>
                </a:solidFill>
                <a:latin typeface="Calibri" panose="020F0502020204030204" pitchFamily="34" charset="0"/>
              </a:rPr>
              <a:t>everything you need in one place as you explore the flow of each triangle. You will need to either hide</a:t>
            </a:r>
            <a:r>
              <a:rPr lang="en-US" sz="1400" dirty="0">
                <a:solidFill>
                  <a:srgbClr val="000000"/>
                </a:solidFill>
                <a:latin typeface="Calibri" panose="020F0502020204030204" pitchFamily="34" charset="0"/>
              </a:rPr>
              <a:t> (see note below)</a:t>
            </a:r>
            <a:r>
              <a:rPr sz="1400" dirty="0">
                <a:solidFill>
                  <a:srgbClr val="000000"/>
                </a:solidFill>
                <a:latin typeface="Calibri" panose="020F0502020204030204" pitchFamily="34" charset="0"/>
              </a:rPr>
              <a:t> or delete the </a:t>
            </a:r>
            <a:r>
              <a:rPr sz="1400" b="1" dirty="0">
                <a:solidFill>
                  <a:srgbClr val="000000"/>
                </a:solidFill>
                <a:latin typeface="Calibri" panose="020F0502020204030204" pitchFamily="34" charset="0"/>
              </a:rPr>
              <a:t>Teacher Notes </a:t>
            </a:r>
            <a:r>
              <a:rPr sz="1400" dirty="0">
                <a:solidFill>
                  <a:srgbClr val="000000"/>
                </a:solidFill>
                <a:latin typeface="Calibri" panose="020F0502020204030204" pitchFamily="34" charset="0"/>
              </a:rPr>
              <a:t>slides to use it as a presentation in your classroom. </a:t>
            </a:r>
          </a:p>
          <a:p>
            <a:pPr>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This presentation </a:t>
            </a:r>
            <a:r>
              <a:rPr sz="1400" b="1" dirty="0">
                <a:solidFill>
                  <a:srgbClr val="000000"/>
                </a:solidFill>
                <a:latin typeface="Calibri" panose="020F0502020204030204" pitchFamily="34" charset="0"/>
              </a:rPr>
              <a:t>is not meant to stand alone</a:t>
            </a:r>
            <a:r>
              <a:rPr lang="en-US" sz="1400" b="1" dirty="0">
                <a:solidFill>
                  <a:srgbClr val="000000"/>
                </a:solidFill>
                <a:latin typeface="Calibri" panose="020F0502020204030204" pitchFamily="34" charset="0"/>
              </a:rPr>
              <a:t>,</a:t>
            </a:r>
            <a:r>
              <a:rPr lang="en-US" sz="1400" dirty="0">
                <a:solidFill>
                  <a:srgbClr val="000000"/>
                </a:solidFill>
                <a:latin typeface="Calibri" panose="020F0502020204030204" pitchFamily="34" charset="0"/>
              </a:rPr>
              <a:t> however</a:t>
            </a:r>
            <a:r>
              <a:rPr sz="1400" dirty="0">
                <a:solidFill>
                  <a:srgbClr val="000000"/>
                </a:solidFill>
                <a:latin typeface="Calibri" panose="020F0502020204030204" pitchFamily="34" charset="0"/>
              </a:rPr>
              <a:t>. Instead we hope you use it in conjunction with the website. As you step through the slides, reference the </a:t>
            </a:r>
            <a:r>
              <a:rPr lang="en-US" sz="1400" dirty="0">
                <a:solidFill>
                  <a:srgbClr val="000000"/>
                </a:solidFill>
                <a:latin typeface="Calibri" panose="020F0502020204030204" pitchFamily="34" charset="0"/>
              </a:rPr>
              <a:t>Learning Segment Table (LST) provided on the Model Triangle Page for this unit</a:t>
            </a:r>
            <a:r>
              <a:rPr sz="1400" dirty="0">
                <a:solidFill>
                  <a:srgbClr val="000000"/>
                </a:solidFill>
                <a:latin typeface="Calibri" panose="020F0502020204030204" pitchFamily="34" charset="0"/>
              </a:rPr>
              <a:t>. The Learning Segments and associated resources outlined in the PowerPoint directly correspond to the Learning Segments described in th</a:t>
            </a:r>
            <a:r>
              <a:rPr lang="en-US" sz="1400" dirty="0">
                <a:solidFill>
                  <a:srgbClr val="000000"/>
                </a:solidFill>
                <a:latin typeface="Calibri" panose="020F0502020204030204" pitchFamily="34" charset="0"/>
              </a:rPr>
              <a:t>at</a:t>
            </a:r>
            <a:r>
              <a:rPr sz="1400" dirty="0">
                <a:solidFill>
                  <a:srgbClr val="000000"/>
                </a:solidFill>
                <a:latin typeface="Calibri" panose="020F0502020204030204" pitchFamily="34" charset="0"/>
              </a:rPr>
              <a:t> </a:t>
            </a:r>
            <a:r>
              <a:rPr lang="en-US" sz="1400" dirty="0">
                <a:solidFill>
                  <a:srgbClr val="000000"/>
                </a:solidFill>
                <a:latin typeface="Calibri" panose="020F0502020204030204" pitchFamily="34" charset="0"/>
              </a:rPr>
              <a:t>T</a:t>
            </a:r>
            <a:r>
              <a:rPr sz="1400" dirty="0">
                <a:solidFill>
                  <a:srgbClr val="000000"/>
                </a:solidFill>
                <a:latin typeface="Calibri" panose="020F0502020204030204" pitchFamily="34" charset="0"/>
              </a:rPr>
              <a:t>able featured on the webpage. </a:t>
            </a:r>
            <a:r>
              <a:rPr lang="en-US" sz="1400" dirty="0">
                <a:solidFill>
                  <a:srgbClr val="000000"/>
                </a:solidFill>
                <a:latin typeface="Calibri" panose="020F0502020204030204" pitchFamily="34" charset="0"/>
              </a:rPr>
              <a:t>It may also help you to print out and have the student Doodle Sheet in front of you. </a:t>
            </a:r>
            <a:r>
              <a:rPr sz="1400" dirty="0">
                <a:solidFill>
                  <a:srgbClr val="000000"/>
                </a:solidFill>
                <a:latin typeface="Calibri" panose="020F0502020204030204" pitchFamily="34" charset="0"/>
              </a:rPr>
              <a:t>Looking over the </a:t>
            </a:r>
            <a:r>
              <a:rPr lang="en-US" sz="1400" dirty="0">
                <a:solidFill>
                  <a:srgbClr val="000000"/>
                </a:solidFill>
                <a:latin typeface="Calibri" panose="020F0502020204030204" pitchFamily="34" charset="0"/>
              </a:rPr>
              <a:t>LST</a:t>
            </a:r>
            <a:r>
              <a:rPr sz="1400" dirty="0">
                <a:solidFill>
                  <a:srgbClr val="000000"/>
                </a:solidFill>
                <a:latin typeface="Calibri" panose="020F0502020204030204" pitchFamily="34" charset="0"/>
              </a:rPr>
              <a:t> as you preview the slides will help you stay oriented to the overall flow, track which resources go with the segment and access additional supports all while keeping in mind the </a:t>
            </a:r>
            <a:r>
              <a:rPr lang="en-US" sz="1400" dirty="0">
                <a:solidFill>
                  <a:srgbClr val="000000"/>
                </a:solidFill>
                <a:latin typeface="Calibri" panose="020F0502020204030204" pitchFamily="34" charset="0"/>
              </a:rPr>
              <a:t>high-level</a:t>
            </a:r>
            <a:r>
              <a:rPr sz="1400" dirty="0">
                <a:solidFill>
                  <a:srgbClr val="000000"/>
                </a:solidFill>
                <a:latin typeface="Calibri" panose="020F0502020204030204" pitchFamily="34" charset="0"/>
              </a:rPr>
              <a:t>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400" b="1" dirty="0">
                <a:solidFill>
                  <a:srgbClr val="000000"/>
                </a:solidFill>
                <a:latin typeface="Calibri" panose="020F0502020204030204" pitchFamily="34" charset="0"/>
              </a:rPr>
              <a:t>We expect (and hope) you will modify this presentation</a:t>
            </a:r>
            <a:r>
              <a:rPr sz="1400" dirty="0">
                <a:solidFill>
                  <a:srgbClr val="000000"/>
                </a:solidFill>
                <a:latin typeface="Calibri" panose="020F0502020204030204" pitchFamily="34" charset="0"/>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For more information on how to use MBER PowerPoints in lesson planning, please visit the MBER Essentials webpage.</a:t>
            </a:r>
          </a:p>
          <a:p>
            <a:pPr algn="l" defTabSz="457200">
              <a:spcBef>
                <a:spcPts val="800"/>
              </a:spcBef>
              <a:defRPr sz="2100">
                <a:solidFill>
                  <a:srgbClr val="573F34"/>
                </a:solidFill>
                <a:latin typeface="Arial"/>
                <a:ea typeface="Arial"/>
                <a:cs typeface="Arial"/>
                <a:sym typeface="Arial"/>
              </a:defRPr>
            </a:pPr>
            <a:r>
              <a:rPr sz="1400" dirty="0" smtClean="0">
                <a:solidFill>
                  <a:srgbClr val="000000"/>
                </a:solidFill>
                <a:latin typeface="Calibri" panose="020F0502020204030204" pitchFamily="34" charset="0"/>
              </a:rPr>
              <a:t>Thanks</a:t>
            </a:r>
            <a:r>
              <a:rPr sz="1400" dirty="0">
                <a:solidFill>
                  <a:srgbClr val="000000"/>
                </a:solidFill>
                <a:latin typeface="Calibri" panose="020F0502020204030204" pitchFamily="34" charset="0"/>
              </a:rPr>
              <a:t>!</a:t>
            </a:r>
            <a:endParaRPr lang="en-US" sz="1400" dirty="0">
              <a:solidFill>
                <a:srgbClr val="000000"/>
              </a:solidFill>
              <a:latin typeface="Calibri" panose="020F0502020204030204" pitchFamily="34" charset="0"/>
            </a:endParaRPr>
          </a:p>
          <a:p>
            <a:pPr algn="l" defTabSz="457200">
              <a:spcBef>
                <a:spcPts val="800"/>
              </a:spcBef>
              <a:defRPr sz="2100">
                <a:solidFill>
                  <a:srgbClr val="573F34"/>
                </a:solidFill>
                <a:latin typeface="Arial"/>
                <a:ea typeface="Arial"/>
                <a:cs typeface="Arial"/>
                <a:sym typeface="Arial"/>
              </a:defRPr>
            </a:pPr>
            <a:r>
              <a:rPr sz="1400" dirty="0">
                <a:solidFill>
                  <a:srgbClr val="000000"/>
                </a:solidFill>
                <a:latin typeface="Calibri" panose="020F0502020204030204" pitchFamily="34" charset="0"/>
              </a:rPr>
              <a:t>The MBER team </a:t>
            </a:r>
          </a:p>
        </p:txBody>
      </p:sp>
    </p:spTree>
    <p:extLst>
      <p:ext uri="{BB962C8B-B14F-4D97-AF65-F5344CB8AC3E}">
        <p14:creationId xmlns:p14="http://schemas.microsoft.com/office/powerpoint/2010/main" val="1066295379"/>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3200" y="347663"/>
            <a:ext cx="3636000" cy="857250"/>
          </a:xfrm>
        </p:spPr>
        <p:txBody>
          <a:bodyPr>
            <a:normAutofit fontScale="90000"/>
          </a:bodyPr>
          <a:lstStyle/>
          <a:p>
            <a:pPr algn="l"/>
            <a:r>
              <a:rPr lang="en-US" dirty="0">
                <a:latin typeface="Arial" panose="020B0604020202020204" pitchFamily="34" charset="0"/>
                <a:cs typeface="Arial" panose="020B0604020202020204" pitchFamily="34" charset="0"/>
              </a:rPr>
              <a:t>Tongue Rolling</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1625" y="1823922"/>
            <a:ext cx="5176766" cy="3441740"/>
          </a:xfrm>
          <a:prstGeom prst="rect">
            <a:avLst/>
          </a:prstGeom>
        </p:spPr>
      </p:pic>
      <p:sp>
        <p:nvSpPr>
          <p:cNvPr id="6" name="Content Placeholder 2"/>
          <p:cNvSpPr txBox="1">
            <a:spLocks/>
          </p:cNvSpPr>
          <p:nvPr/>
        </p:nvSpPr>
        <p:spPr>
          <a:xfrm>
            <a:off x="3184848" y="5439412"/>
            <a:ext cx="3230320" cy="445259"/>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rial" panose="020B0604020202020204" pitchFamily="34" charset="0"/>
                <a:cs typeface="Arial" panose="020B0604020202020204" pitchFamily="34" charset="0"/>
              </a:rPr>
              <a:t>Can you do this?</a:t>
            </a:r>
          </a:p>
        </p:txBody>
      </p:sp>
    </p:spTree>
    <p:extLst>
      <p:ext uri="{BB962C8B-B14F-4D97-AF65-F5344CB8AC3E}">
        <p14:creationId xmlns:p14="http://schemas.microsoft.com/office/powerpoint/2010/main" val="4212922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24000" y="401125"/>
            <a:ext cx="6163200" cy="1325563"/>
          </a:xfrm>
        </p:spPr>
        <p:txBody>
          <a:bodyPr>
            <a:normAutofit fontScale="90000"/>
          </a:bodyPr>
          <a:lstStyle/>
          <a:p>
            <a:pPr algn="l"/>
            <a:r>
              <a:rPr lang="en-US" dirty="0">
                <a:latin typeface="Arial" panose="020B0604020202020204" pitchFamily="34" charset="0"/>
                <a:cs typeface="Arial" panose="020B0604020202020204" pitchFamily="34" charset="0"/>
              </a:rPr>
              <a:t>Freckles vs. no Freckles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4124" y="2578958"/>
            <a:ext cx="3048000" cy="2286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1769" r="13283" b="-359"/>
          <a:stretch/>
        </p:blipFill>
        <p:spPr>
          <a:xfrm>
            <a:off x="4372128" y="2578958"/>
            <a:ext cx="3341158" cy="2286000"/>
          </a:xfrm>
          <a:prstGeom prst="rect">
            <a:avLst/>
          </a:prstGeom>
        </p:spPr>
      </p:pic>
    </p:spTree>
    <p:extLst>
      <p:ext uri="{BB962C8B-B14F-4D97-AF65-F5344CB8AC3E}">
        <p14:creationId xmlns:p14="http://schemas.microsoft.com/office/powerpoint/2010/main" val="23682390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600" y="231775"/>
            <a:ext cx="4428000" cy="1325563"/>
          </a:xfrm>
        </p:spPr>
        <p:txBody>
          <a:bodyPr>
            <a:normAutofit fontScale="90000"/>
          </a:bodyPr>
          <a:lstStyle/>
          <a:p>
            <a:pPr algn="l"/>
            <a:r>
              <a:rPr lang="en-US" dirty="0">
                <a:latin typeface="Arial" panose="020B0604020202020204" pitchFamily="34" charset="0"/>
                <a:cs typeface="Arial" panose="020B0604020202020204" pitchFamily="34" charset="0"/>
              </a:rPr>
              <a:t>Hitchhiker Thumb</a:t>
            </a:r>
          </a:p>
        </p:txBody>
      </p:sp>
      <p:pic>
        <p:nvPicPr>
          <p:cNvPr id="4" name="Picture 3" descr="hitchhikersthumb.jpg"/>
          <p:cNvPicPr>
            <a:picLocks noChangeAspect="1"/>
          </p:cNvPicPr>
          <p:nvPr/>
        </p:nvPicPr>
        <p:blipFill rotWithShape="1">
          <a:blip r:embed="rId3">
            <a:extLst>
              <a:ext uri="{28A0092B-C50C-407E-A947-70E740481C1C}">
                <a14:useLocalDpi xmlns:a14="http://schemas.microsoft.com/office/drawing/2010/main" val="0"/>
              </a:ext>
            </a:extLst>
          </a:blip>
          <a:srcRect l="3660" t="4139" r="51584" b="10940"/>
          <a:stretch/>
        </p:blipFill>
        <p:spPr>
          <a:xfrm>
            <a:off x="1687484" y="1762520"/>
            <a:ext cx="2490025" cy="3632235"/>
          </a:xfrm>
          <a:prstGeom prst="rect">
            <a:avLst/>
          </a:prstGeom>
        </p:spPr>
      </p:pic>
      <p:pic>
        <p:nvPicPr>
          <p:cNvPr id="5" name="Picture 4" descr="hitchhikersthumb.jpg"/>
          <p:cNvPicPr>
            <a:picLocks noChangeAspect="1"/>
          </p:cNvPicPr>
          <p:nvPr/>
        </p:nvPicPr>
        <p:blipFill rotWithShape="1">
          <a:blip r:embed="rId3">
            <a:extLst>
              <a:ext uri="{28A0092B-C50C-407E-A947-70E740481C1C}">
                <a14:useLocalDpi xmlns:a14="http://schemas.microsoft.com/office/drawing/2010/main" val="0"/>
              </a:ext>
            </a:extLst>
          </a:blip>
          <a:srcRect l="52138" t="4226" r="2900" b="12471"/>
          <a:stretch/>
        </p:blipFill>
        <p:spPr>
          <a:xfrm>
            <a:off x="4872416" y="1742258"/>
            <a:ext cx="2559161" cy="3645237"/>
          </a:xfrm>
          <a:prstGeom prst="rect">
            <a:avLst/>
          </a:prstGeom>
        </p:spPr>
      </p:pic>
      <p:sp>
        <p:nvSpPr>
          <p:cNvPr id="6" name="Content Placeholder 2"/>
          <p:cNvSpPr txBox="1">
            <a:spLocks/>
          </p:cNvSpPr>
          <p:nvPr/>
        </p:nvSpPr>
        <p:spPr>
          <a:xfrm>
            <a:off x="2196310" y="5494710"/>
            <a:ext cx="1981201" cy="891690"/>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latin typeface="Arial" panose="020B0604020202020204" pitchFamily="34" charset="0"/>
                <a:cs typeface="Arial" panose="020B0604020202020204" pitchFamily="34" charset="0"/>
              </a:rPr>
              <a:t>Straight Thumb</a:t>
            </a:r>
          </a:p>
        </p:txBody>
      </p:sp>
      <p:sp>
        <p:nvSpPr>
          <p:cNvPr id="7" name="Content Placeholder 2"/>
          <p:cNvSpPr txBox="1">
            <a:spLocks/>
          </p:cNvSpPr>
          <p:nvPr/>
        </p:nvSpPr>
        <p:spPr>
          <a:xfrm flipH="1">
            <a:off x="5211170" y="5700710"/>
            <a:ext cx="2062465" cy="445259"/>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latin typeface="Arial" panose="020B0604020202020204" pitchFamily="34" charset="0"/>
                <a:cs typeface="Arial" panose="020B0604020202020204" pitchFamily="34" charset="0"/>
              </a:rPr>
              <a:t>Hitchhiker</a:t>
            </a:r>
          </a:p>
        </p:txBody>
      </p:sp>
    </p:spTree>
    <p:extLst>
      <p:ext uri="{BB962C8B-B14F-4D97-AF65-F5344CB8AC3E}">
        <p14:creationId xmlns:p14="http://schemas.microsoft.com/office/powerpoint/2010/main" val="3954813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5133" y="719617"/>
            <a:ext cx="6115135" cy="857250"/>
          </a:xfrm>
        </p:spPr>
        <p:txBody>
          <a:bodyPr>
            <a:normAutofit fontScale="90000"/>
          </a:bodyPr>
          <a:lstStyle/>
          <a:p>
            <a:pPr algn="l"/>
            <a:r>
              <a:rPr lang="en-US" dirty="0" smtClean="0">
                <a:latin typeface="Arial" panose="020B0604020202020204" pitchFamily="34" charset="0"/>
                <a:cs typeface="Arial" panose="020B0604020202020204" pitchFamily="34" charset="0"/>
              </a:rPr>
              <a:t>Pinkie—Bent </a:t>
            </a:r>
            <a:r>
              <a:rPr lang="en-US" dirty="0">
                <a:latin typeface="Arial" panose="020B0604020202020204" pitchFamily="34" charset="0"/>
                <a:cs typeface="Arial" panose="020B0604020202020204" pitchFamily="34" charset="0"/>
              </a:rPr>
              <a:t>or </a:t>
            </a:r>
            <a:r>
              <a:rPr lang="en-US" dirty="0" smtClean="0">
                <a:latin typeface="Arial" panose="020B0604020202020204" pitchFamily="34" charset="0"/>
                <a:cs typeface="Arial" panose="020B0604020202020204" pitchFamily="34" charset="0"/>
              </a:rPr>
              <a:t>Straight</a:t>
            </a:r>
            <a:endParaRPr lang="en-US"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4255" y="2081893"/>
            <a:ext cx="2314575" cy="30861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5693" y="2081893"/>
            <a:ext cx="2314575" cy="3086100"/>
          </a:xfrm>
          <a:prstGeom prst="rect">
            <a:avLst/>
          </a:prstGeom>
        </p:spPr>
      </p:pic>
    </p:spTree>
    <p:extLst>
      <p:ext uri="{BB962C8B-B14F-4D97-AF65-F5344CB8AC3E}">
        <p14:creationId xmlns:p14="http://schemas.microsoft.com/office/powerpoint/2010/main" val="35333927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23486" y="393925"/>
            <a:ext cx="2865600" cy="1325563"/>
          </a:xfrm>
        </p:spPr>
        <p:txBody>
          <a:bodyPr>
            <a:normAutofit fontScale="90000"/>
          </a:bodyPr>
          <a:lstStyle/>
          <a:p>
            <a:pPr algn="l"/>
            <a:r>
              <a:rPr lang="en-US" dirty="0">
                <a:latin typeface="Arial" panose="020B0604020202020204" pitchFamily="34" charset="0"/>
                <a:cs typeface="Arial" panose="020B0604020202020204" pitchFamily="34" charset="0"/>
              </a:rPr>
              <a:t>Hand </a:t>
            </a:r>
            <a:r>
              <a:rPr lang="en-US" dirty="0" smtClean="0">
                <a:latin typeface="Arial" panose="020B0604020202020204" pitchFamily="34" charset="0"/>
                <a:cs typeface="Arial" panose="020B0604020202020204" pitchFamily="34" charset="0"/>
              </a:rPr>
              <a:t>Clasp</a:t>
            </a:r>
            <a:endParaRPr lang="en-US" dirty="0">
              <a:latin typeface="Arial" panose="020B0604020202020204" pitchFamily="34" charset="0"/>
              <a:cs typeface="Arial" panose="020B0604020202020204" pitchFamily="34" charset="0"/>
            </a:endParaRPr>
          </a:p>
        </p:txBody>
      </p:sp>
      <p:pic>
        <p:nvPicPr>
          <p:cNvPr id="3" name="Picture 2" descr="hand clasp.jpeg"/>
          <p:cNvPicPr>
            <a:picLocks noChangeAspect="1"/>
          </p:cNvPicPr>
          <p:nvPr/>
        </p:nvPicPr>
        <p:blipFill rotWithShape="1">
          <a:blip r:embed="rId3">
            <a:extLst>
              <a:ext uri="{28A0092B-C50C-407E-A947-70E740481C1C}">
                <a14:useLocalDpi xmlns:a14="http://schemas.microsoft.com/office/drawing/2010/main" val="0"/>
              </a:ext>
            </a:extLst>
          </a:blip>
          <a:srcRect l="8757" r="12900" b="31557"/>
          <a:stretch/>
        </p:blipFill>
        <p:spPr>
          <a:xfrm>
            <a:off x="2307776" y="2032911"/>
            <a:ext cx="4528457" cy="2307772"/>
          </a:xfrm>
          <a:prstGeom prst="rect">
            <a:avLst/>
          </a:prstGeom>
        </p:spPr>
      </p:pic>
      <p:sp>
        <p:nvSpPr>
          <p:cNvPr id="4" name="Content Placeholder 2"/>
          <p:cNvSpPr txBox="1">
            <a:spLocks/>
          </p:cNvSpPr>
          <p:nvPr/>
        </p:nvSpPr>
        <p:spPr>
          <a:xfrm>
            <a:off x="1847968" y="4340684"/>
            <a:ext cx="2952637" cy="445259"/>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latin typeface="Arial" panose="020B0604020202020204" pitchFamily="34" charset="0"/>
                <a:cs typeface="Arial" panose="020B0604020202020204" pitchFamily="34" charset="0"/>
              </a:rPr>
              <a:t>right thumb over left</a:t>
            </a:r>
          </a:p>
        </p:txBody>
      </p:sp>
      <p:sp>
        <p:nvSpPr>
          <p:cNvPr id="5" name="Content Placeholder 2"/>
          <p:cNvSpPr txBox="1">
            <a:spLocks/>
          </p:cNvSpPr>
          <p:nvPr/>
        </p:nvSpPr>
        <p:spPr>
          <a:xfrm>
            <a:off x="4876804" y="4340684"/>
            <a:ext cx="2952637" cy="445259"/>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latin typeface="Arial" panose="020B0604020202020204" pitchFamily="34" charset="0"/>
                <a:cs typeface="Arial" panose="020B0604020202020204" pitchFamily="34" charset="0"/>
              </a:rPr>
              <a:t>left thumb over right</a:t>
            </a:r>
          </a:p>
        </p:txBody>
      </p:sp>
    </p:spTree>
    <p:extLst>
      <p:ext uri="{BB962C8B-B14F-4D97-AF65-F5344CB8AC3E}">
        <p14:creationId xmlns:p14="http://schemas.microsoft.com/office/powerpoint/2010/main" val="1528797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46400" y="350838"/>
            <a:ext cx="2613599" cy="650875"/>
          </a:xfrm>
        </p:spPr>
        <p:txBody>
          <a:bodyPr>
            <a:normAutofit fontScale="90000"/>
          </a:bodyPr>
          <a:lstStyle/>
          <a:p>
            <a:pPr algn="l"/>
            <a:r>
              <a:rPr lang="en-US" dirty="0">
                <a:latin typeface="Arial" panose="020B0604020202020204" pitchFamily="34" charset="0"/>
                <a:cs typeface="Arial" panose="020B0604020202020204" pitchFamily="34" charset="0"/>
              </a:rPr>
              <a:t>Arm </a:t>
            </a:r>
            <a:r>
              <a:rPr lang="en-US" dirty="0" smtClean="0">
                <a:latin typeface="Arial" panose="020B0604020202020204" pitchFamily="34" charset="0"/>
                <a:cs typeface="Arial" panose="020B0604020202020204" pitchFamily="34" charset="0"/>
              </a:rPr>
              <a:t>Cross</a:t>
            </a:r>
            <a:endParaRPr lang="en-US"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265" y="1659064"/>
            <a:ext cx="4365963" cy="3407498"/>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7403"/>
          <a:stretch/>
        </p:blipFill>
        <p:spPr>
          <a:xfrm>
            <a:off x="4426926" y="1659064"/>
            <a:ext cx="3844238" cy="3407042"/>
          </a:xfrm>
          <a:prstGeom prst="rect">
            <a:avLst/>
          </a:prstGeom>
        </p:spPr>
      </p:pic>
      <p:sp>
        <p:nvSpPr>
          <p:cNvPr id="7" name="Content Placeholder 2"/>
          <p:cNvSpPr txBox="1">
            <a:spLocks/>
          </p:cNvSpPr>
          <p:nvPr/>
        </p:nvSpPr>
        <p:spPr>
          <a:xfrm>
            <a:off x="2435242" y="5368170"/>
            <a:ext cx="3983368" cy="445259"/>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rial" panose="020B0604020202020204" pitchFamily="34" charset="0"/>
                <a:cs typeface="Arial" panose="020B0604020202020204" pitchFamily="34" charset="0"/>
              </a:rPr>
              <a:t>Which arm is on top?</a:t>
            </a:r>
          </a:p>
        </p:txBody>
      </p:sp>
    </p:spTree>
    <p:extLst>
      <p:ext uri="{BB962C8B-B14F-4D97-AF65-F5344CB8AC3E}">
        <p14:creationId xmlns:p14="http://schemas.microsoft.com/office/powerpoint/2010/main" val="20315734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40178" y="288925"/>
            <a:ext cx="6626700" cy="816668"/>
          </a:xfrm>
        </p:spPr>
        <p:txBody>
          <a:bodyPr/>
          <a:lstStyle/>
          <a:p>
            <a:r>
              <a:rPr lang="en-US" dirty="0">
                <a:latin typeface="Arial" panose="020B0604020202020204" pitchFamily="34" charset="0"/>
                <a:cs typeface="Arial" panose="020B0604020202020204" pitchFamily="34" charset="0"/>
              </a:rPr>
              <a:t>PTC</a:t>
            </a:r>
          </a:p>
        </p:txBody>
      </p:sp>
      <p:sp>
        <p:nvSpPr>
          <p:cNvPr id="4" name="TextBox 3"/>
          <p:cNvSpPr txBox="1"/>
          <p:nvPr/>
        </p:nvSpPr>
        <p:spPr>
          <a:xfrm>
            <a:off x="2606502" y="5613595"/>
            <a:ext cx="3894051"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Do you taste anything?</a:t>
            </a:r>
          </a:p>
        </p:txBody>
      </p:sp>
      <p:pic>
        <p:nvPicPr>
          <p:cNvPr id="2054" name="Picture 6" descr="ile:Tongue1.png"/>
          <p:cNvPicPr>
            <a:picLocks noChangeAspect="1" noChangeArrowheads="1"/>
          </p:cNvPicPr>
          <p:nvPr/>
        </p:nvPicPr>
        <p:blipFill rotWithShape="1">
          <a:blip r:embed="rId3">
            <a:extLst>
              <a:ext uri="{28A0092B-C50C-407E-A947-70E740481C1C}">
                <a14:useLocalDpi xmlns:a14="http://schemas.microsoft.com/office/drawing/2010/main" val="0"/>
              </a:ext>
            </a:extLst>
          </a:blip>
          <a:srcRect t="21852" r="910" b="6652"/>
          <a:stretch/>
        </p:blipFill>
        <p:spPr bwMode="auto">
          <a:xfrm>
            <a:off x="2606502" y="1105593"/>
            <a:ext cx="3894052" cy="4214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05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74314344"/>
              </p:ext>
            </p:extLst>
          </p:nvPr>
        </p:nvGraphicFramePr>
        <p:xfrm>
          <a:off x="1255222" y="948965"/>
          <a:ext cx="6633555" cy="5039759"/>
        </p:xfrm>
        <a:graphic>
          <a:graphicData uri="http://schemas.openxmlformats.org/drawingml/2006/table">
            <a:tbl>
              <a:tblPr firstRow="1" bandRow="1">
                <a:tableStyleId>{5940675A-B579-460E-94D1-54222C63F5DA}</a:tableStyleId>
              </a:tblPr>
              <a:tblGrid>
                <a:gridCol w="1440277">
                  <a:extLst>
                    <a:ext uri="{9D8B030D-6E8A-4147-A177-3AD203B41FA5}">
                      <a16:colId xmlns="" xmlns:a16="http://schemas.microsoft.com/office/drawing/2014/main" val="20000"/>
                    </a:ext>
                  </a:extLst>
                </a:gridCol>
                <a:gridCol w="1333192">
                  <a:extLst>
                    <a:ext uri="{9D8B030D-6E8A-4147-A177-3AD203B41FA5}">
                      <a16:colId xmlns="" xmlns:a16="http://schemas.microsoft.com/office/drawing/2014/main" val="20001"/>
                    </a:ext>
                  </a:extLst>
                </a:gridCol>
                <a:gridCol w="1209764">
                  <a:extLst>
                    <a:ext uri="{9D8B030D-6E8A-4147-A177-3AD203B41FA5}">
                      <a16:colId xmlns="" xmlns:a16="http://schemas.microsoft.com/office/drawing/2014/main" val="20002"/>
                    </a:ext>
                  </a:extLst>
                </a:gridCol>
                <a:gridCol w="1456619">
                  <a:extLst>
                    <a:ext uri="{9D8B030D-6E8A-4147-A177-3AD203B41FA5}">
                      <a16:colId xmlns="" xmlns:a16="http://schemas.microsoft.com/office/drawing/2014/main" val="20003"/>
                    </a:ext>
                  </a:extLst>
                </a:gridCol>
                <a:gridCol w="1193703">
                  <a:extLst>
                    <a:ext uri="{9D8B030D-6E8A-4147-A177-3AD203B41FA5}">
                      <a16:colId xmlns="" xmlns:a16="http://schemas.microsoft.com/office/drawing/2014/main" val="20004"/>
                    </a:ext>
                  </a:extLst>
                </a:gridCol>
              </a:tblGrid>
              <a:tr h="557658">
                <a:tc>
                  <a:txBody>
                    <a:bodyPr/>
                    <a:lstStyle/>
                    <a:p>
                      <a:r>
                        <a:rPr lang="en-US" sz="1600" b="1" dirty="0">
                          <a:latin typeface="Arial" panose="020B0604020202020204" pitchFamily="34" charset="0"/>
                          <a:cs typeface="Arial" panose="020B0604020202020204" pitchFamily="34" charset="0"/>
                        </a:rPr>
                        <a:t>TRAIT</a:t>
                      </a:r>
                    </a:p>
                  </a:txBody>
                  <a:tcPr marL="68580" marR="68580" marT="34290" marB="34290"/>
                </a:tc>
                <a:tc>
                  <a:txBody>
                    <a:bodyPr/>
                    <a:lstStyle/>
                    <a:p>
                      <a:r>
                        <a:rPr lang="en-US" sz="1400" b="1" dirty="0">
                          <a:latin typeface="Arial" panose="020B0604020202020204" pitchFamily="34" charset="0"/>
                          <a:cs typeface="Arial" panose="020B0604020202020204" pitchFamily="34" charset="0"/>
                        </a:rPr>
                        <a:t>Phenotype</a:t>
                      </a:r>
                      <a:r>
                        <a:rPr lang="en-US" sz="1400" b="1" baseline="0" dirty="0">
                          <a:latin typeface="Arial" panose="020B0604020202020204" pitchFamily="34" charset="0"/>
                          <a:cs typeface="Arial" panose="020B0604020202020204" pitchFamily="34" charset="0"/>
                        </a:rPr>
                        <a:t> 1</a:t>
                      </a:r>
                      <a:endParaRPr lang="en-US" sz="1400" b="1" dirty="0">
                        <a:latin typeface="Arial" panose="020B0604020202020204" pitchFamily="34" charset="0"/>
                        <a:cs typeface="Arial" panose="020B0604020202020204" pitchFamily="34" charset="0"/>
                      </a:endParaRPr>
                    </a:p>
                  </a:txBody>
                  <a:tcPr marL="68580" marR="68580" marT="34290" marB="34290"/>
                </a:tc>
                <a:tc>
                  <a:txBody>
                    <a:bodyPr/>
                    <a:lstStyle/>
                    <a:p>
                      <a:r>
                        <a:rPr lang="en-US" sz="1400" b="1" dirty="0">
                          <a:latin typeface="Arial" panose="020B0604020202020204" pitchFamily="34" charset="0"/>
                          <a:cs typeface="Arial" panose="020B0604020202020204" pitchFamily="34" charset="0"/>
                        </a:rPr>
                        <a:t># Students</a:t>
                      </a:r>
                    </a:p>
                    <a:p>
                      <a:r>
                        <a:rPr lang="en-US" sz="1400" b="1" dirty="0">
                          <a:latin typeface="Arial" panose="020B0604020202020204" pitchFamily="34" charset="0"/>
                          <a:cs typeface="Arial" panose="020B0604020202020204" pitchFamily="34" charset="0"/>
                        </a:rPr>
                        <a:t>Phenotype</a:t>
                      </a:r>
                      <a:r>
                        <a:rPr lang="en-US" sz="1400" b="1" baseline="0" dirty="0">
                          <a:latin typeface="Arial" panose="020B0604020202020204" pitchFamily="34" charset="0"/>
                          <a:cs typeface="Arial" panose="020B0604020202020204" pitchFamily="34" charset="0"/>
                        </a:rPr>
                        <a:t> 1</a:t>
                      </a:r>
                      <a:endParaRPr lang="en-US" sz="1400" b="1" dirty="0">
                        <a:latin typeface="Arial" panose="020B0604020202020204" pitchFamily="34" charset="0"/>
                        <a:cs typeface="Arial" panose="020B0604020202020204" pitchFamily="34" charset="0"/>
                      </a:endParaRPr>
                    </a:p>
                  </a:txBody>
                  <a:tcPr marL="68580" marR="68580" marT="34290" marB="34290"/>
                </a:tc>
                <a:tc>
                  <a:txBody>
                    <a:bodyPr/>
                    <a:lstStyle/>
                    <a:p>
                      <a:r>
                        <a:rPr lang="en-US" sz="1400" b="1" dirty="0">
                          <a:latin typeface="Arial" panose="020B0604020202020204" pitchFamily="34" charset="0"/>
                          <a:cs typeface="Arial" panose="020B0604020202020204" pitchFamily="34" charset="0"/>
                        </a:rPr>
                        <a:t>Phenotype 2</a:t>
                      </a:r>
                    </a:p>
                  </a:txBody>
                  <a:tcPr marL="68580" marR="68580" marT="34290" marB="34290"/>
                </a:tc>
                <a:tc>
                  <a:txBody>
                    <a:bodyPr/>
                    <a:lstStyle/>
                    <a:p>
                      <a:r>
                        <a:rPr lang="en-US" sz="1400" b="1" dirty="0">
                          <a:latin typeface="Arial" panose="020B0604020202020204" pitchFamily="34" charset="0"/>
                          <a:cs typeface="Arial" panose="020B0604020202020204" pitchFamily="34" charset="0"/>
                        </a:rPr>
                        <a:t>#</a:t>
                      </a:r>
                      <a:r>
                        <a:rPr lang="en-US" sz="1400" b="1" baseline="0" dirty="0">
                          <a:latin typeface="Arial" panose="020B0604020202020204" pitchFamily="34" charset="0"/>
                          <a:cs typeface="Arial" panose="020B0604020202020204" pitchFamily="34" charset="0"/>
                        </a:rPr>
                        <a:t> Students</a:t>
                      </a:r>
                    </a:p>
                    <a:p>
                      <a:r>
                        <a:rPr lang="en-US" sz="1400" b="1" baseline="0" dirty="0">
                          <a:latin typeface="Arial" panose="020B0604020202020204" pitchFamily="34" charset="0"/>
                          <a:cs typeface="Arial" panose="020B0604020202020204" pitchFamily="34" charset="0"/>
                        </a:rPr>
                        <a:t>Phenotype 2</a:t>
                      </a:r>
                      <a:endParaRPr lang="en-US" sz="1400" b="1"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0"/>
                  </a:ext>
                </a:extLst>
              </a:tr>
              <a:tr h="334595">
                <a:tc>
                  <a:txBody>
                    <a:bodyPr/>
                    <a:lstStyle/>
                    <a:p>
                      <a:r>
                        <a:rPr lang="en-US" sz="1700" dirty="0">
                          <a:latin typeface="Arial" panose="020B0604020202020204" pitchFamily="34" charset="0"/>
                          <a:cs typeface="Arial" panose="020B0604020202020204" pitchFamily="34" charset="0"/>
                        </a:rPr>
                        <a:t>Dimples</a:t>
                      </a:r>
                    </a:p>
                  </a:txBody>
                  <a:tcPr marL="68580" marR="68580" marT="34290" marB="34290"/>
                </a:tc>
                <a:tc>
                  <a:txBody>
                    <a:bodyPr/>
                    <a:lstStyle/>
                    <a:p>
                      <a:r>
                        <a:rPr lang="en-US" sz="1700" dirty="0">
                          <a:latin typeface="Arial" panose="020B0604020202020204" pitchFamily="34" charset="0"/>
                          <a:cs typeface="Arial" panose="020B0604020202020204" pitchFamily="34" charset="0"/>
                        </a:rPr>
                        <a:t>Present</a:t>
                      </a:r>
                    </a:p>
                  </a:txBody>
                  <a:tcPr marL="68580" marR="68580" marT="34290" marB="34290"/>
                </a:tc>
                <a:tc>
                  <a:txBody>
                    <a:bodyPr/>
                    <a:lstStyle/>
                    <a:p>
                      <a:r>
                        <a:rPr lang="en-US" sz="1700" dirty="0" smtClean="0">
                          <a:latin typeface="Arial" panose="020B0604020202020204" pitchFamily="34" charset="0"/>
                          <a:cs typeface="Arial" panose="020B0604020202020204" pitchFamily="34" charset="0"/>
                        </a:rPr>
                        <a:t> </a:t>
                      </a:r>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2"/>
                  </a:ext>
                </a:extLst>
              </a:tr>
              <a:tr h="334595">
                <a:tc>
                  <a:txBody>
                    <a:bodyPr/>
                    <a:lstStyle/>
                    <a:p>
                      <a:r>
                        <a:rPr lang="en-US" sz="1700" dirty="0">
                          <a:latin typeface="Arial" panose="020B0604020202020204" pitchFamily="34" charset="0"/>
                          <a:cs typeface="Arial" panose="020B0604020202020204" pitchFamily="34" charset="0"/>
                        </a:rPr>
                        <a:t>Cleft Chin</a:t>
                      </a:r>
                    </a:p>
                  </a:txBody>
                  <a:tcPr marL="68580" marR="68580" marT="34290" marB="34290"/>
                </a:tc>
                <a:tc>
                  <a:txBody>
                    <a:bodyPr/>
                    <a:lstStyle/>
                    <a:p>
                      <a:r>
                        <a:rPr lang="en-US" sz="1700" dirty="0">
                          <a:latin typeface="Arial" panose="020B0604020202020204" pitchFamily="34" charset="0"/>
                          <a:cs typeface="Arial" panose="020B0604020202020204" pitchFamily="34" charset="0"/>
                        </a:rPr>
                        <a:t>Present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3"/>
                  </a:ext>
                </a:extLst>
              </a:tr>
              <a:tr h="334595">
                <a:tc>
                  <a:txBody>
                    <a:bodyPr/>
                    <a:lstStyle/>
                    <a:p>
                      <a:r>
                        <a:rPr lang="en-US" sz="1700" dirty="0">
                          <a:latin typeface="Arial" panose="020B0604020202020204" pitchFamily="34" charset="0"/>
                          <a:cs typeface="Arial" panose="020B0604020202020204" pitchFamily="34" charset="0"/>
                        </a:rPr>
                        <a:t>Widow’s Peak</a:t>
                      </a:r>
                    </a:p>
                  </a:txBody>
                  <a:tcPr marL="68580" marR="68580" marT="34290" marB="34290"/>
                </a:tc>
                <a:tc>
                  <a:txBody>
                    <a:bodyPr/>
                    <a:lstStyle/>
                    <a:p>
                      <a:r>
                        <a:rPr lang="en-US" sz="1700" dirty="0">
                          <a:latin typeface="Arial" panose="020B0604020202020204" pitchFamily="34" charset="0"/>
                          <a:cs typeface="Arial" panose="020B0604020202020204" pitchFamily="34" charset="0"/>
                        </a:rPr>
                        <a:t>Present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4"/>
                  </a:ext>
                </a:extLst>
              </a:tr>
              <a:tr h="334595">
                <a:tc>
                  <a:txBody>
                    <a:bodyPr/>
                    <a:lstStyle/>
                    <a:p>
                      <a:r>
                        <a:rPr lang="en-US" sz="1700" dirty="0">
                          <a:latin typeface="Arial" panose="020B0604020202020204" pitchFamily="34" charset="0"/>
                          <a:cs typeface="Arial" panose="020B0604020202020204" pitchFamily="34" charset="0"/>
                        </a:rPr>
                        <a:t>Ear Lobes</a:t>
                      </a: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Attached</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latin typeface="Arial" panose="020B0604020202020204" pitchFamily="34" charset="0"/>
                          <a:cs typeface="Arial" panose="020B0604020202020204" pitchFamily="34" charset="0"/>
                        </a:rPr>
                        <a:t>Unattached</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5"/>
                  </a:ext>
                </a:extLst>
              </a:tr>
              <a:tr h="379716">
                <a:tc>
                  <a:txBody>
                    <a:bodyPr/>
                    <a:lstStyle/>
                    <a:p>
                      <a:r>
                        <a:rPr lang="en-US" sz="1700" dirty="0">
                          <a:latin typeface="Arial" panose="020B0604020202020204" pitchFamily="34" charset="0"/>
                          <a:cs typeface="Arial" panose="020B0604020202020204" pitchFamily="34" charset="0"/>
                        </a:rPr>
                        <a:t>Tongue Roll</a:t>
                      </a: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Cannot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latin typeface="Arial" panose="020B0604020202020204" pitchFamily="34" charset="0"/>
                          <a:cs typeface="Arial" panose="020B0604020202020204" pitchFamily="34" charset="0"/>
                        </a:rPr>
                        <a:t>Can</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6"/>
                  </a:ext>
                </a:extLst>
              </a:tr>
              <a:tr h="334595">
                <a:tc>
                  <a:txBody>
                    <a:bodyPr/>
                    <a:lstStyle/>
                    <a:p>
                      <a:r>
                        <a:rPr lang="en-US" sz="1700" dirty="0">
                          <a:latin typeface="Arial" panose="020B0604020202020204" pitchFamily="34" charset="0"/>
                          <a:cs typeface="Arial" panose="020B0604020202020204" pitchFamily="34" charset="0"/>
                        </a:rPr>
                        <a:t>Freckles</a:t>
                      </a: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Present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latin typeface="Arial" panose="020B0604020202020204" pitchFamily="34" charset="0"/>
                          <a:cs typeface="Arial" panose="020B0604020202020204" pitchFamily="34" charset="0"/>
                        </a:rPr>
                        <a:t>Absent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7"/>
                  </a:ext>
                </a:extLst>
              </a:tr>
              <a:tr h="334595">
                <a:tc>
                  <a:txBody>
                    <a:bodyPr/>
                    <a:lstStyle/>
                    <a:p>
                      <a:r>
                        <a:rPr lang="en-US" sz="1700" dirty="0">
                          <a:latin typeface="Arial" panose="020B0604020202020204" pitchFamily="34" charset="0"/>
                          <a:cs typeface="Arial" panose="020B0604020202020204" pitchFamily="34" charset="0"/>
                        </a:rPr>
                        <a:t>Thumb</a:t>
                      </a:r>
                    </a:p>
                  </a:txBody>
                  <a:tcPr marL="68580" marR="68580" marT="34290" marB="34290"/>
                </a:tc>
                <a:tc>
                  <a:txBody>
                    <a:bodyPr/>
                    <a:lstStyle/>
                    <a:p>
                      <a:r>
                        <a:rPr lang="en-US" sz="1700" dirty="0">
                          <a:latin typeface="Arial" panose="020B0604020202020204" pitchFamily="34" charset="0"/>
                          <a:cs typeface="Arial" panose="020B0604020202020204" pitchFamily="34" charset="0"/>
                        </a:rPr>
                        <a:t>Straight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Hitchhiker</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8"/>
                  </a:ext>
                </a:extLst>
              </a:tr>
              <a:tr h="334595">
                <a:tc>
                  <a:txBody>
                    <a:bodyPr/>
                    <a:lstStyle/>
                    <a:p>
                      <a:r>
                        <a:rPr lang="en-US" sz="1700" dirty="0">
                          <a:latin typeface="Arial" panose="020B0604020202020204" pitchFamily="34" charset="0"/>
                          <a:cs typeface="Arial" panose="020B0604020202020204" pitchFamily="34" charset="0"/>
                        </a:rPr>
                        <a:t>Pinkie</a:t>
                      </a:r>
                    </a:p>
                  </a:txBody>
                  <a:tcPr marL="68580" marR="68580" marT="34290" marB="34290"/>
                </a:tc>
                <a:tc>
                  <a:txBody>
                    <a:bodyPr/>
                    <a:lstStyle/>
                    <a:p>
                      <a:r>
                        <a:rPr lang="en-US" sz="1700" dirty="0">
                          <a:latin typeface="Arial" panose="020B0604020202020204" pitchFamily="34" charset="0"/>
                          <a:cs typeface="Arial" panose="020B0604020202020204" pitchFamily="34" charset="0"/>
                        </a:rPr>
                        <a:t>Bent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Straight</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9"/>
                  </a:ext>
                </a:extLst>
              </a:tr>
              <a:tr h="334595">
                <a:tc>
                  <a:txBody>
                    <a:bodyPr/>
                    <a:lstStyle/>
                    <a:p>
                      <a:r>
                        <a:rPr lang="en-US" sz="1700" dirty="0">
                          <a:latin typeface="Arial" panose="020B0604020202020204" pitchFamily="34" charset="0"/>
                          <a:cs typeface="Arial" panose="020B0604020202020204" pitchFamily="34" charset="0"/>
                        </a:rPr>
                        <a:t>Hand Clasp</a:t>
                      </a:r>
                    </a:p>
                  </a:txBody>
                  <a:tcPr marL="68580" marR="68580" marT="34290" marB="34290"/>
                </a:tc>
                <a:tc>
                  <a:txBody>
                    <a:bodyPr/>
                    <a:lstStyle/>
                    <a:p>
                      <a:r>
                        <a:rPr lang="en-US" sz="1700" dirty="0">
                          <a:latin typeface="Arial" panose="020B0604020202020204" pitchFamily="34" charset="0"/>
                          <a:cs typeface="Arial" panose="020B0604020202020204" pitchFamily="34" charset="0"/>
                        </a:rPr>
                        <a:t>Right on</a:t>
                      </a:r>
                      <a:r>
                        <a:rPr lang="en-US" sz="1700" baseline="0" dirty="0">
                          <a:latin typeface="Arial" panose="020B0604020202020204" pitchFamily="34" charset="0"/>
                          <a:cs typeface="Arial" panose="020B0604020202020204" pitchFamily="34" charset="0"/>
                        </a:rPr>
                        <a:t> Top</a:t>
                      </a:r>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Left</a:t>
                      </a:r>
                      <a:r>
                        <a:rPr lang="en-US" sz="1700" baseline="0" dirty="0">
                          <a:solidFill>
                            <a:schemeClr val="tx1"/>
                          </a:solidFill>
                          <a:latin typeface="Arial" panose="020B0604020202020204" pitchFamily="34" charset="0"/>
                          <a:cs typeface="Arial" panose="020B0604020202020204" pitchFamily="34" charset="0"/>
                        </a:rPr>
                        <a:t> on Top</a:t>
                      </a:r>
                      <a:endParaRPr lang="en-US" sz="1700" dirty="0">
                        <a:solidFill>
                          <a:schemeClr val="tx1"/>
                        </a:solidFill>
                        <a:latin typeface="Arial" panose="020B0604020202020204" pitchFamily="34" charset="0"/>
                        <a:cs typeface="Arial" panose="020B0604020202020204" pitchFamily="34" charset="0"/>
                      </a:endParaRP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0"/>
                  </a:ext>
                </a:extLst>
              </a:tr>
              <a:tr h="334595">
                <a:tc>
                  <a:txBody>
                    <a:bodyPr/>
                    <a:lstStyle/>
                    <a:p>
                      <a:r>
                        <a:rPr lang="en-US" sz="1700" dirty="0">
                          <a:latin typeface="Arial" panose="020B0604020202020204" pitchFamily="34" charset="0"/>
                          <a:cs typeface="Arial" panose="020B0604020202020204" pitchFamily="34" charset="0"/>
                        </a:rPr>
                        <a:t>Arm Cross</a:t>
                      </a:r>
                    </a:p>
                  </a:txBody>
                  <a:tcPr marL="68580" marR="68580" marT="34290" marB="34290"/>
                </a:tc>
                <a:tc>
                  <a:txBody>
                    <a:bodyPr/>
                    <a:lstStyle/>
                    <a:p>
                      <a:r>
                        <a:rPr lang="en-US" sz="1700" dirty="0">
                          <a:latin typeface="Arial" panose="020B0604020202020204" pitchFamily="34" charset="0"/>
                          <a:cs typeface="Arial" panose="020B0604020202020204" pitchFamily="34" charset="0"/>
                        </a:rPr>
                        <a:t>Right on Top</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Left on Top</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1"/>
                  </a:ext>
                </a:extLst>
              </a:tr>
              <a:tr h="334595">
                <a:tc>
                  <a:txBody>
                    <a:bodyPr/>
                    <a:lstStyle/>
                    <a:p>
                      <a:r>
                        <a:rPr lang="en-US" sz="1700" dirty="0">
                          <a:latin typeface="Arial" panose="020B0604020202020204" pitchFamily="34" charset="0"/>
                          <a:cs typeface="Arial" panose="020B0604020202020204" pitchFamily="34" charset="0"/>
                        </a:rPr>
                        <a:t>PTC tasting</a:t>
                      </a:r>
                    </a:p>
                  </a:txBody>
                  <a:tcPr marL="68580" marR="68580" marT="34290" marB="34290"/>
                </a:tc>
                <a:tc>
                  <a:txBody>
                    <a:bodyPr/>
                    <a:lstStyle/>
                    <a:p>
                      <a:r>
                        <a:rPr lang="en-US" sz="1700" dirty="0">
                          <a:latin typeface="Arial" panose="020B0604020202020204" pitchFamily="34" charset="0"/>
                          <a:cs typeface="Arial" panose="020B0604020202020204" pitchFamily="34" charset="0"/>
                        </a:rPr>
                        <a:t>Taster</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tc>
                  <a:txBody>
                    <a:bodyPr/>
                    <a:lstStyle/>
                    <a:p>
                      <a:r>
                        <a:rPr lang="en-US" sz="1700" dirty="0">
                          <a:solidFill>
                            <a:schemeClr val="tx1"/>
                          </a:solidFill>
                          <a:latin typeface="Arial" panose="020B0604020202020204" pitchFamily="34" charset="0"/>
                          <a:cs typeface="Arial" panose="020B0604020202020204" pitchFamily="34" charset="0"/>
                        </a:rPr>
                        <a:t>Non-taster</a:t>
                      </a:r>
                    </a:p>
                  </a:txBody>
                  <a:tcPr marL="68580" marR="68580" marT="34290" marB="34290"/>
                </a:tc>
                <a:tc>
                  <a:txBody>
                    <a:bodyPr/>
                    <a:lstStyle/>
                    <a:p>
                      <a:endParaRPr lang="en-US" sz="17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2"/>
                  </a:ext>
                </a:extLst>
              </a:tr>
            </a:tbl>
          </a:graphicData>
        </a:graphic>
      </p:graphicFrame>
      <p:sp>
        <p:nvSpPr>
          <p:cNvPr id="3" name="TextBox 2"/>
          <p:cNvSpPr txBox="1"/>
          <p:nvPr/>
        </p:nvSpPr>
        <p:spPr>
          <a:xfrm>
            <a:off x="1592377" y="221114"/>
            <a:ext cx="5959243"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Single-Gene, Two-Allele Traits</a:t>
            </a:r>
          </a:p>
        </p:txBody>
      </p:sp>
    </p:spTree>
    <p:extLst>
      <p:ext uri="{BB962C8B-B14F-4D97-AF65-F5344CB8AC3E}">
        <p14:creationId xmlns:p14="http://schemas.microsoft.com/office/powerpoint/2010/main" val="1789279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8964C2-450E-4CB5-866E-9BEF9876225D}"/>
              </a:ext>
            </a:extLst>
          </p:cNvPr>
          <p:cNvSpPr/>
          <p:nvPr/>
        </p:nvSpPr>
        <p:spPr>
          <a:xfrm>
            <a:off x="2287516" y="2275820"/>
            <a:ext cx="5742544" cy="1569660"/>
          </a:xfrm>
          <a:prstGeom prst="rect">
            <a:avLst/>
          </a:prstGeom>
        </p:spPr>
        <p:txBody>
          <a:bodyPr wrap="square">
            <a:spAutoFit/>
          </a:bodyPr>
          <a:lstStyle/>
          <a:p>
            <a:r>
              <a:rPr lang="en-US" sz="3200" dirty="0">
                <a:latin typeface="Arial" panose="020B0604020202020204" pitchFamily="34" charset="0"/>
                <a:cs typeface="Arial" panose="020B0604020202020204" pitchFamily="34" charset="0"/>
              </a:rPr>
              <a:t>What do you think determines which variation of a trait is more common or rare?</a:t>
            </a:r>
          </a:p>
        </p:txBody>
      </p:sp>
      <p:pic>
        <p:nvPicPr>
          <p:cNvPr id="4" name="pasted-image.pdf"/>
          <p:cNvPicPr>
            <a:picLocks noChangeAspect="1"/>
          </p:cNvPicPr>
          <p:nvPr/>
        </p:nvPicPr>
        <p:blipFill>
          <a:blip r:embed="rId3"/>
          <a:stretch>
            <a:fillRect/>
          </a:stretch>
        </p:blipFill>
        <p:spPr>
          <a:xfrm>
            <a:off x="763627" y="2479760"/>
            <a:ext cx="1144906" cy="1161781"/>
          </a:xfrm>
          <a:prstGeom prst="rect">
            <a:avLst/>
          </a:prstGeom>
          <a:ln w="12700">
            <a:miter lim="400000"/>
          </a:ln>
        </p:spPr>
      </p:pic>
    </p:spTree>
    <p:extLst>
      <p:ext uri="{BB962C8B-B14F-4D97-AF65-F5344CB8AC3E}">
        <p14:creationId xmlns:p14="http://schemas.microsoft.com/office/powerpoint/2010/main" val="20413797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3801474928"/>
              </p:ext>
            </p:extLst>
          </p:nvPr>
        </p:nvGraphicFramePr>
        <p:xfrm>
          <a:off x="1180800" y="855886"/>
          <a:ext cx="6658101" cy="4525766"/>
        </p:xfrm>
        <a:graphic>
          <a:graphicData uri="http://schemas.openxmlformats.org/drawingml/2006/table">
            <a:tbl>
              <a:tblPr firstRow="1" bandRow="1">
                <a:tableStyleId>{5940675A-B579-460E-94D1-54222C63F5DA}</a:tableStyleId>
              </a:tblPr>
              <a:tblGrid>
                <a:gridCol w="1464823">
                  <a:extLst>
                    <a:ext uri="{9D8B030D-6E8A-4147-A177-3AD203B41FA5}">
                      <a16:colId xmlns="" xmlns:a16="http://schemas.microsoft.com/office/drawing/2014/main" val="20000"/>
                    </a:ext>
                  </a:extLst>
                </a:gridCol>
                <a:gridCol w="1333192">
                  <a:extLst>
                    <a:ext uri="{9D8B030D-6E8A-4147-A177-3AD203B41FA5}">
                      <a16:colId xmlns="" xmlns:a16="http://schemas.microsoft.com/office/drawing/2014/main" val="20001"/>
                    </a:ext>
                  </a:extLst>
                </a:gridCol>
                <a:gridCol w="1209764">
                  <a:extLst>
                    <a:ext uri="{9D8B030D-6E8A-4147-A177-3AD203B41FA5}">
                      <a16:colId xmlns="" xmlns:a16="http://schemas.microsoft.com/office/drawing/2014/main" val="20002"/>
                    </a:ext>
                  </a:extLst>
                </a:gridCol>
                <a:gridCol w="1456619">
                  <a:extLst>
                    <a:ext uri="{9D8B030D-6E8A-4147-A177-3AD203B41FA5}">
                      <a16:colId xmlns="" xmlns:a16="http://schemas.microsoft.com/office/drawing/2014/main" val="20003"/>
                    </a:ext>
                  </a:extLst>
                </a:gridCol>
                <a:gridCol w="1193703">
                  <a:extLst>
                    <a:ext uri="{9D8B030D-6E8A-4147-A177-3AD203B41FA5}">
                      <a16:colId xmlns="" xmlns:a16="http://schemas.microsoft.com/office/drawing/2014/main" val="20004"/>
                    </a:ext>
                  </a:extLst>
                </a:gridCol>
              </a:tblGrid>
              <a:tr h="577823">
                <a:tc>
                  <a:txBody>
                    <a:bodyPr/>
                    <a:lstStyle/>
                    <a:p>
                      <a:r>
                        <a:rPr lang="en-US" sz="1600" dirty="0">
                          <a:latin typeface="Arial" panose="020B0604020202020204" pitchFamily="34" charset="0"/>
                          <a:cs typeface="Arial" panose="020B0604020202020204" pitchFamily="34" charset="0"/>
                        </a:rPr>
                        <a:t>TRAIT</a:t>
                      </a:r>
                    </a:p>
                  </a:txBody>
                  <a:tcPr marL="68580" marR="68580" marT="34290" marB="34290"/>
                </a:tc>
                <a:tc>
                  <a:txBody>
                    <a:bodyPr/>
                    <a:lstStyle/>
                    <a:p>
                      <a:r>
                        <a:rPr lang="en-US" sz="1600" dirty="0">
                          <a:latin typeface="Arial" panose="020B0604020202020204" pitchFamily="34" charset="0"/>
                          <a:cs typeface="Arial" panose="020B0604020202020204" pitchFamily="34" charset="0"/>
                        </a:rPr>
                        <a:t>Phenotype</a:t>
                      </a:r>
                      <a:r>
                        <a:rPr lang="en-US" sz="1600" baseline="0" dirty="0">
                          <a:latin typeface="Arial" panose="020B0604020202020204" pitchFamily="34" charset="0"/>
                          <a:cs typeface="Arial" panose="020B0604020202020204" pitchFamily="34" charset="0"/>
                        </a:rPr>
                        <a:t> 1</a:t>
                      </a:r>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latin typeface="Arial" panose="020B0604020202020204" pitchFamily="34" charset="0"/>
                          <a:cs typeface="Arial" panose="020B0604020202020204" pitchFamily="34" charset="0"/>
                        </a:rPr>
                        <a:t># Students</a:t>
                      </a:r>
                    </a:p>
                    <a:p>
                      <a:r>
                        <a:rPr lang="en-US" sz="1600" dirty="0">
                          <a:latin typeface="Arial" panose="020B0604020202020204" pitchFamily="34" charset="0"/>
                          <a:cs typeface="Arial" panose="020B0604020202020204" pitchFamily="34" charset="0"/>
                        </a:rPr>
                        <a:t>Phenotype</a:t>
                      </a:r>
                      <a:r>
                        <a:rPr lang="en-US" sz="1600" baseline="0" dirty="0">
                          <a:latin typeface="Arial" panose="020B0604020202020204" pitchFamily="34" charset="0"/>
                          <a:cs typeface="Arial" panose="020B0604020202020204" pitchFamily="34" charset="0"/>
                        </a:rPr>
                        <a:t> 1</a:t>
                      </a:r>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latin typeface="Arial" panose="020B0604020202020204" pitchFamily="34" charset="0"/>
                          <a:cs typeface="Arial" panose="020B0604020202020204" pitchFamily="34" charset="0"/>
                        </a:rPr>
                        <a:t>Phenotype 2</a:t>
                      </a:r>
                    </a:p>
                  </a:txBody>
                  <a:tcPr marL="68580" marR="68580" marT="34290" marB="34290"/>
                </a:tc>
                <a:tc>
                  <a:txBody>
                    <a:bodyPr/>
                    <a:lstStyle/>
                    <a:p>
                      <a:r>
                        <a:rPr lang="en-US" sz="1600" dirty="0">
                          <a:latin typeface="Arial" panose="020B0604020202020204" pitchFamily="34" charset="0"/>
                          <a:cs typeface="Arial" panose="020B0604020202020204" pitchFamily="34" charset="0"/>
                        </a:rPr>
                        <a:t>#</a:t>
                      </a:r>
                      <a:r>
                        <a:rPr lang="en-US" sz="1600" baseline="0" dirty="0">
                          <a:latin typeface="Arial" panose="020B0604020202020204" pitchFamily="34" charset="0"/>
                          <a:cs typeface="Arial" panose="020B0604020202020204" pitchFamily="34" charset="0"/>
                        </a:rPr>
                        <a:t> Students</a:t>
                      </a:r>
                    </a:p>
                    <a:p>
                      <a:r>
                        <a:rPr lang="en-US" sz="1600" baseline="0" dirty="0">
                          <a:latin typeface="Arial" panose="020B0604020202020204" pitchFamily="34" charset="0"/>
                          <a:cs typeface="Arial" panose="020B0604020202020204" pitchFamily="34" charset="0"/>
                        </a:rPr>
                        <a:t>Phenotype 2</a:t>
                      </a:r>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0"/>
                  </a:ext>
                </a:extLst>
              </a:tr>
              <a:tr h="334595">
                <a:tc>
                  <a:txBody>
                    <a:bodyPr/>
                    <a:lstStyle/>
                    <a:p>
                      <a:r>
                        <a:rPr lang="en-US" sz="1600" dirty="0">
                          <a:latin typeface="Arial" panose="020B0604020202020204" pitchFamily="34" charset="0"/>
                          <a:cs typeface="Arial" panose="020B0604020202020204" pitchFamily="34" charset="0"/>
                        </a:rPr>
                        <a:t>Dimples</a:t>
                      </a:r>
                    </a:p>
                  </a:txBody>
                  <a:tcPr marL="68580" marR="68580" marT="34290" marB="34290"/>
                </a:tc>
                <a:tc>
                  <a:txBody>
                    <a:bodyPr/>
                    <a:lstStyle/>
                    <a:p>
                      <a:r>
                        <a:rPr lang="en-US" sz="1600" dirty="0">
                          <a:latin typeface="Arial" panose="020B0604020202020204" pitchFamily="34" charset="0"/>
                          <a:cs typeface="Arial" panose="020B0604020202020204" pitchFamily="34" charset="0"/>
                        </a:rPr>
                        <a:t>Present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2"/>
                  </a:ext>
                </a:extLst>
              </a:tr>
              <a:tr h="334595">
                <a:tc>
                  <a:txBody>
                    <a:bodyPr/>
                    <a:lstStyle/>
                    <a:p>
                      <a:r>
                        <a:rPr lang="en-US" sz="1600" dirty="0">
                          <a:latin typeface="Arial" panose="020B0604020202020204" pitchFamily="34" charset="0"/>
                          <a:cs typeface="Arial" panose="020B0604020202020204" pitchFamily="34" charset="0"/>
                        </a:rPr>
                        <a:t>Cleft Chin</a:t>
                      </a:r>
                    </a:p>
                  </a:txBody>
                  <a:tcPr marL="68580" marR="68580" marT="34290" marB="34290"/>
                </a:tc>
                <a:tc>
                  <a:txBody>
                    <a:bodyPr/>
                    <a:lstStyle/>
                    <a:p>
                      <a:r>
                        <a:rPr lang="en-US" sz="1600" dirty="0">
                          <a:latin typeface="Arial" panose="020B0604020202020204" pitchFamily="34" charset="0"/>
                          <a:cs typeface="Arial" panose="020B0604020202020204" pitchFamily="34" charset="0"/>
                        </a:rPr>
                        <a:t>Present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3"/>
                  </a:ext>
                </a:extLst>
              </a:tr>
              <a:tr h="334595">
                <a:tc>
                  <a:txBody>
                    <a:bodyPr/>
                    <a:lstStyle/>
                    <a:p>
                      <a:r>
                        <a:rPr lang="en-US" sz="1600" dirty="0">
                          <a:latin typeface="Arial" panose="020B0604020202020204" pitchFamily="34" charset="0"/>
                          <a:cs typeface="Arial" panose="020B0604020202020204" pitchFamily="34" charset="0"/>
                        </a:rPr>
                        <a:t>Widow’s Peak</a:t>
                      </a:r>
                    </a:p>
                  </a:txBody>
                  <a:tcPr marL="68580" marR="68580" marT="34290" marB="34290"/>
                </a:tc>
                <a:tc>
                  <a:txBody>
                    <a:bodyPr/>
                    <a:lstStyle/>
                    <a:p>
                      <a:r>
                        <a:rPr lang="en-US" sz="1600" dirty="0">
                          <a:latin typeface="Arial" panose="020B0604020202020204" pitchFamily="34" charset="0"/>
                          <a:cs typeface="Arial" panose="020B0604020202020204" pitchFamily="34" charset="0"/>
                        </a:rPr>
                        <a:t>Present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Absent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4"/>
                  </a:ext>
                </a:extLst>
              </a:tr>
              <a:tr h="334595">
                <a:tc>
                  <a:txBody>
                    <a:bodyPr/>
                    <a:lstStyle/>
                    <a:p>
                      <a:r>
                        <a:rPr lang="en-US" sz="1600" dirty="0">
                          <a:latin typeface="Arial" panose="020B0604020202020204" pitchFamily="34" charset="0"/>
                          <a:cs typeface="Arial" panose="020B0604020202020204" pitchFamily="34" charset="0"/>
                        </a:rPr>
                        <a:t>Ear Lobes</a:t>
                      </a: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Attached</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latin typeface="Arial" panose="020B0604020202020204" pitchFamily="34" charset="0"/>
                          <a:cs typeface="Arial" panose="020B0604020202020204" pitchFamily="34" charset="0"/>
                        </a:rPr>
                        <a:t>Unattached</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5"/>
                  </a:ext>
                </a:extLst>
              </a:tr>
              <a:tr h="379716">
                <a:tc>
                  <a:txBody>
                    <a:bodyPr/>
                    <a:lstStyle/>
                    <a:p>
                      <a:r>
                        <a:rPr lang="en-US" sz="1600" dirty="0">
                          <a:latin typeface="Arial" panose="020B0604020202020204" pitchFamily="34" charset="0"/>
                          <a:cs typeface="Arial" panose="020B0604020202020204" pitchFamily="34" charset="0"/>
                        </a:rPr>
                        <a:t>Tongue Roll</a:t>
                      </a: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Cannot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latin typeface="Arial" panose="020B0604020202020204" pitchFamily="34" charset="0"/>
                          <a:cs typeface="Arial" panose="020B0604020202020204" pitchFamily="34" charset="0"/>
                        </a:rPr>
                        <a:t>Can</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6"/>
                  </a:ext>
                </a:extLst>
              </a:tr>
              <a:tr h="334595">
                <a:tc>
                  <a:txBody>
                    <a:bodyPr/>
                    <a:lstStyle/>
                    <a:p>
                      <a:r>
                        <a:rPr lang="en-US" sz="1600" dirty="0">
                          <a:latin typeface="Arial" panose="020B0604020202020204" pitchFamily="34" charset="0"/>
                          <a:cs typeface="Arial" panose="020B0604020202020204" pitchFamily="34" charset="0"/>
                        </a:rPr>
                        <a:t>Freckles</a:t>
                      </a: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Present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latin typeface="Arial" panose="020B0604020202020204" pitchFamily="34" charset="0"/>
                          <a:cs typeface="Arial" panose="020B0604020202020204" pitchFamily="34" charset="0"/>
                        </a:rPr>
                        <a:t>Absent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7"/>
                  </a:ext>
                </a:extLst>
              </a:tr>
              <a:tr h="334595">
                <a:tc>
                  <a:txBody>
                    <a:bodyPr/>
                    <a:lstStyle/>
                    <a:p>
                      <a:r>
                        <a:rPr lang="en-US" sz="1600" dirty="0">
                          <a:latin typeface="Arial" panose="020B0604020202020204" pitchFamily="34" charset="0"/>
                          <a:cs typeface="Arial" panose="020B0604020202020204" pitchFamily="34" charset="0"/>
                        </a:rPr>
                        <a:t>Thumb</a:t>
                      </a:r>
                    </a:p>
                  </a:txBody>
                  <a:tcPr marL="68580" marR="68580" marT="34290" marB="34290"/>
                </a:tc>
                <a:tc>
                  <a:txBody>
                    <a:bodyPr/>
                    <a:lstStyle/>
                    <a:p>
                      <a:r>
                        <a:rPr lang="en-US" sz="1600" dirty="0">
                          <a:latin typeface="Arial" panose="020B0604020202020204" pitchFamily="34" charset="0"/>
                          <a:cs typeface="Arial" panose="020B0604020202020204" pitchFamily="34" charset="0"/>
                        </a:rPr>
                        <a:t>Straight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Hitchhiker</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8"/>
                  </a:ext>
                </a:extLst>
              </a:tr>
              <a:tr h="334595">
                <a:tc>
                  <a:txBody>
                    <a:bodyPr/>
                    <a:lstStyle/>
                    <a:p>
                      <a:r>
                        <a:rPr lang="en-US" sz="1600" dirty="0">
                          <a:latin typeface="Arial" panose="020B0604020202020204" pitchFamily="34" charset="0"/>
                          <a:cs typeface="Arial" panose="020B0604020202020204" pitchFamily="34" charset="0"/>
                        </a:rPr>
                        <a:t>Pinkie</a:t>
                      </a:r>
                    </a:p>
                  </a:txBody>
                  <a:tcPr marL="68580" marR="68580" marT="34290" marB="34290"/>
                </a:tc>
                <a:tc>
                  <a:txBody>
                    <a:bodyPr/>
                    <a:lstStyle/>
                    <a:p>
                      <a:r>
                        <a:rPr lang="en-US" sz="1600" dirty="0">
                          <a:latin typeface="Arial" panose="020B0604020202020204" pitchFamily="34" charset="0"/>
                          <a:cs typeface="Arial" panose="020B0604020202020204" pitchFamily="34" charset="0"/>
                        </a:rPr>
                        <a:t>Bent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Straight</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09"/>
                  </a:ext>
                </a:extLst>
              </a:tr>
              <a:tr h="334595">
                <a:tc>
                  <a:txBody>
                    <a:bodyPr/>
                    <a:lstStyle/>
                    <a:p>
                      <a:r>
                        <a:rPr lang="en-US" sz="1600" dirty="0">
                          <a:latin typeface="Arial" panose="020B0604020202020204" pitchFamily="34" charset="0"/>
                          <a:cs typeface="Arial" panose="020B0604020202020204" pitchFamily="34" charset="0"/>
                        </a:rPr>
                        <a:t>Hand Clasp</a:t>
                      </a:r>
                    </a:p>
                  </a:txBody>
                  <a:tcPr marL="68580" marR="68580" marT="34290" marB="34290"/>
                </a:tc>
                <a:tc>
                  <a:txBody>
                    <a:bodyPr/>
                    <a:lstStyle/>
                    <a:p>
                      <a:r>
                        <a:rPr lang="en-US" sz="1600" dirty="0">
                          <a:latin typeface="Arial" panose="020B0604020202020204" pitchFamily="34" charset="0"/>
                          <a:cs typeface="Arial" panose="020B0604020202020204" pitchFamily="34" charset="0"/>
                        </a:rPr>
                        <a:t>Right on</a:t>
                      </a:r>
                      <a:r>
                        <a:rPr lang="en-US" sz="1600" baseline="0" dirty="0">
                          <a:latin typeface="Arial" panose="020B0604020202020204" pitchFamily="34" charset="0"/>
                          <a:cs typeface="Arial" panose="020B0604020202020204" pitchFamily="34" charset="0"/>
                        </a:rPr>
                        <a:t> Top</a:t>
                      </a:r>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Left</a:t>
                      </a:r>
                      <a:r>
                        <a:rPr lang="en-US" sz="1600" baseline="0" dirty="0">
                          <a:solidFill>
                            <a:schemeClr val="tx1"/>
                          </a:solidFill>
                          <a:latin typeface="Arial" panose="020B0604020202020204" pitchFamily="34" charset="0"/>
                          <a:cs typeface="Arial" panose="020B0604020202020204" pitchFamily="34" charset="0"/>
                        </a:rPr>
                        <a:t> on Top</a:t>
                      </a:r>
                      <a:endParaRPr lang="en-US" sz="1600" dirty="0">
                        <a:solidFill>
                          <a:schemeClr val="tx1"/>
                        </a:solidFill>
                        <a:latin typeface="Arial" panose="020B0604020202020204" pitchFamily="34" charset="0"/>
                        <a:cs typeface="Arial" panose="020B0604020202020204" pitchFamily="34" charset="0"/>
                      </a:endParaRP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0"/>
                  </a:ext>
                </a:extLst>
              </a:tr>
              <a:tr h="334595">
                <a:tc>
                  <a:txBody>
                    <a:bodyPr/>
                    <a:lstStyle/>
                    <a:p>
                      <a:r>
                        <a:rPr lang="en-US" sz="1600" dirty="0">
                          <a:latin typeface="Arial" panose="020B0604020202020204" pitchFamily="34" charset="0"/>
                          <a:cs typeface="Arial" panose="020B0604020202020204" pitchFamily="34" charset="0"/>
                        </a:rPr>
                        <a:t>Arm Cross</a:t>
                      </a:r>
                    </a:p>
                  </a:txBody>
                  <a:tcPr marL="68580" marR="68580" marT="34290" marB="34290"/>
                </a:tc>
                <a:tc>
                  <a:txBody>
                    <a:bodyPr/>
                    <a:lstStyle/>
                    <a:p>
                      <a:r>
                        <a:rPr lang="en-US" sz="1600" dirty="0">
                          <a:latin typeface="Arial" panose="020B0604020202020204" pitchFamily="34" charset="0"/>
                          <a:cs typeface="Arial" panose="020B0604020202020204" pitchFamily="34" charset="0"/>
                        </a:rPr>
                        <a:t>Right on Top</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Left on Top</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1"/>
                  </a:ext>
                </a:extLst>
              </a:tr>
              <a:tr h="334595">
                <a:tc>
                  <a:txBody>
                    <a:bodyPr/>
                    <a:lstStyle/>
                    <a:p>
                      <a:r>
                        <a:rPr lang="en-US" sz="1600" dirty="0">
                          <a:latin typeface="Arial" panose="020B0604020202020204" pitchFamily="34" charset="0"/>
                          <a:cs typeface="Arial" panose="020B0604020202020204" pitchFamily="34" charset="0"/>
                        </a:rPr>
                        <a:t>PTC tasting</a:t>
                      </a:r>
                    </a:p>
                  </a:txBody>
                  <a:tcPr marL="68580" marR="68580" marT="34290" marB="34290"/>
                </a:tc>
                <a:tc>
                  <a:txBody>
                    <a:bodyPr/>
                    <a:lstStyle/>
                    <a:p>
                      <a:r>
                        <a:rPr lang="en-US" sz="1600" dirty="0">
                          <a:latin typeface="Arial" panose="020B0604020202020204" pitchFamily="34" charset="0"/>
                          <a:cs typeface="Arial" panose="020B0604020202020204" pitchFamily="34" charset="0"/>
                        </a:rPr>
                        <a:t>Taster</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tc>
                  <a:txBody>
                    <a:bodyPr/>
                    <a:lstStyle/>
                    <a:p>
                      <a:r>
                        <a:rPr lang="en-US" sz="1600" dirty="0">
                          <a:solidFill>
                            <a:schemeClr val="tx1"/>
                          </a:solidFill>
                          <a:latin typeface="Arial" panose="020B0604020202020204" pitchFamily="34" charset="0"/>
                          <a:cs typeface="Arial" panose="020B0604020202020204" pitchFamily="34" charset="0"/>
                        </a:rPr>
                        <a:t>Non-taster</a:t>
                      </a:r>
                    </a:p>
                  </a:txBody>
                  <a:tcPr marL="68580" marR="68580" marT="34290" marB="34290"/>
                </a:tc>
                <a:tc>
                  <a:txBody>
                    <a:bodyPr/>
                    <a:lstStyle/>
                    <a:p>
                      <a:endParaRPr lang="en-US" sz="16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0012"/>
                  </a:ext>
                </a:extLst>
              </a:tr>
            </a:tbl>
          </a:graphicData>
        </a:graphic>
      </p:graphicFrame>
      <p:sp>
        <p:nvSpPr>
          <p:cNvPr id="9" name="Rectangle 8"/>
          <p:cNvSpPr/>
          <p:nvPr/>
        </p:nvSpPr>
        <p:spPr>
          <a:xfrm>
            <a:off x="5185305" y="2655783"/>
            <a:ext cx="1433457" cy="351093"/>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5" name="Rectangle 14"/>
          <p:cNvSpPr/>
          <p:nvPr/>
        </p:nvSpPr>
        <p:spPr>
          <a:xfrm>
            <a:off x="2639444" y="3377196"/>
            <a:ext cx="1320181" cy="327734"/>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 name="TextBox 3"/>
          <p:cNvSpPr txBox="1"/>
          <p:nvPr/>
        </p:nvSpPr>
        <p:spPr>
          <a:xfrm>
            <a:off x="7876884" y="4587948"/>
            <a:ext cx="1211499" cy="461665"/>
          </a:xfrm>
          <a:prstGeom prst="rect">
            <a:avLst/>
          </a:prstGeom>
          <a:noFill/>
        </p:spPr>
        <p:txBody>
          <a:bodyPr wrap="square" rtlCol="0">
            <a:spAutoFit/>
          </a:bodyPr>
          <a:lstStyle/>
          <a:p>
            <a:r>
              <a:rPr lang="en-US" sz="1200" b="1" dirty="0">
                <a:solidFill>
                  <a:srgbClr val="FF0000"/>
                </a:solidFill>
                <a:latin typeface="Arial" panose="020B0604020202020204" pitchFamily="34" charset="0"/>
                <a:cs typeface="Arial" panose="020B0604020202020204" pitchFamily="34" charset="0"/>
              </a:rPr>
              <a:t>Not believed to be genetic</a:t>
            </a:r>
          </a:p>
        </p:txBody>
      </p:sp>
      <p:graphicFrame>
        <p:nvGraphicFramePr>
          <p:cNvPr id="17" name="Table 16"/>
          <p:cNvGraphicFramePr>
            <a:graphicFrameLocks noGrp="1"/>
          </p:cNvGraphicFramePr>
          <p:nvPr>
            <p:extLst>
              <p:ext uri="{D42A27DB-BD31-4B8C-83A1-F6EECF244321}">
                <p14:modId xmlns:p14="http://schemas.microsoft.com/office/powerpoint/2010/main" val="3440757700"/>
              </p:ext>
            </p:extLst>
          </p:nvPr>
        </p:nvGraphicFramePr>
        <p:xfrm>
          <a:off x="1677146" y="5657581"/>
          <a:ext cx="5789707" cy="655320"/>
        </p:xfrm>
        <a:graphic>
          <a:graphicData uri="http://schemas.openxmlformats.org/drawingml/2006/table">
            <a:tbl>
              <a:tblPr firstRow="1" bandRow="1">
                <a:tableStyleId>{5C22544A-7EE6-4342-B048-85BDC9FD1C3A}</a:tableStyleId>
              </a:tblPr>
              <a:tblGrid>
                <a:gridCol w="4627023">
                  <a:extLst>
                    <a:ext uri="{9D8B030D-6E8A-4147-A177-3AD203B41FA5}">
                      <a16:colId xmlns="" xmlns:a16="http://schemas.microsoft.com/office/drawing/2014/main" val="20000"/>
                    </a:ext>
                  </a:extLst>
                </a:gridCol>
                <a:gridCol w="1162684">
                  <a:extLst>
                    <a:ext uri="{9D8B030D-6E8A-4147-A177-3AD203B41FA5}">
                      <a16:colId xmlns="" xmlns:a16="http://schemas.microsoft.com/office/drawing/2014/main" val="20001"/>
                    </a:ext>
                  </a:extLst>
                </a:gridCol>
              </a:tblGrid>
              <a:tr h="216181">
                <a:tc>
                  <a:txBody>
                    <a:bodyPr/>
                    <a:lstStyle/>
                    <a:p>
                      <a:r>
                        <a:rPr lang="en-US" sz="1700" dirty="0">
                          <a:solidFill>
                            <a:schemeClr val="tx1"/>
                          </a:solidFill>
                          <a:latin typeface="Arial" panose="020B0604020202020204" pitchFamily="34" charset="0"/>
                          <a:cs typeface="Arial" panose="020B0604020202020204" pitchFamily="34" charset="0"/>
                        </a:rPr>
                        <a:t>#</a:t>
                      </a:r>
                      <a:r>
                        <a:rPr lang="en-US" sz="1700" baseline="0" dirty="0">
                          <a:solidFill>
                            <a:schemeClr val="tx1"/>
                          </a:solidFill>
                          <a:latin typeface="Arial" panose="020B0604020202020204" pitchFamily="34" charset="0"/>
                          <a:cs typeface="Arial" panose="020B0604020202020204" pitchFamily="34" charset="0"/>
                        </a:rPr>
                        <a:t> traits where dominant is most common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32037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700" b="1" dirty="0">
                          <a:solidFill>
                            <a:schemeClr val="tx1"/>
                          </a:solidFill>
                          <a:latin typeface="Arial" panose="020B0604020202020204" pitchFamily="34" charset="0"/>
                          <a:cs typeface="Arial" panose="020B0604020202020204" pitchFamily="34" charset="0"/>
                        </a:rPr>
                        <a:t>#</a:t>
                      </a:r>
                      <a:r>
                        <a:rPr lang="en-US" sz="1700" b="1" baseline="0" dirty="0">
                          <a:solidFill>
                            <a:schemeClr val="tx1"/>
                          </a:solidFill>
                          <a:latin typeface="Arial" panose="020B0604020202020204" pitchFamily="34" charset="0"/>
                          <a:cs typeface="Arial" panose="020B0604020202020204" pitchFamily="34" charset="0"/>
                        </a:rPr>
                        <a:t> traits where recessive is most common =</a:t>
                      </a:r>
                      <a:endParaRPr lang="en-US" sz="1700" b="1" dirty="0">
                        <a:solidFill>
                          <a:schemeClr val="tx1"/>
                        </a:solidFill>
                        <a:latin typeface="Arial" panose="020B0604020202020204" pitchFamily="34" charset="0"/>
                        <a:cs typeface="Arial" panose="020B060402020202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sp>
        <p:nvSpPr>
          <p:cNvPr id="16" name="Rectangle 15"/>
          <p:cNvSpPr/>
          <p:nvPr/>
        </p:nvSpPr>
        <p:spPr>
          <a:xfrm>
            <a:off x="8116441" y="933391"/>
            <a:ext cx="494476" cy="263902"/>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9" name="TextBox 18"/>
          <p:cNvSpPr txBox="1"/>
          <p:nvPr/>
        </p:nvSpPr>
        <p:spPr>
          <a:xfrm>
            <a:off x="7591650" y="317838"/>
            <a:ext cx="1544058" cy="615553"/>
          </a:xfrm>
          <a:prstGeom prst="rect">
            <a:avLst/>
          </a:prstGeom>
          <a:noFill/>
        </p:spPr>
        <p:txBody>
          <a:bodyPr wrap="square" rtlCol="0">
            <a:spAutoFit/>
          </a:bodyPr>
          <a:lstStyle/>
          <a:p>
            <a:pPr algn="ctr"/>
            <a:r>
              <a:rPr lang="en-US" sz="1700" b="1" dirty="0">
                <a:solidFill>
                  <a:srgbClr val="FF0000"/>
                </a:solidFill>
                <a:latin typeface="Arial" panose="020B0604020202020204" pitchFamily="34" charset="0"/>
                <a:cs typeface="Arial" panose="020B0604020202020204" pitchFamily="34" charset="0"/>
              </a:rPr>
              <a:t>Dominant trait</a:t>
            </a:r>
          </a:p>
        </p:txBody>
      </p:sp>
      <p:sp>
        <p:nvSpPr>
          <p:cNvPr id="20" name="TextBox 19"/>
          <p:cNvSpPr txBox="1"/>
          <p:nvPr/>
        </p:nvSpPr>
        <p:spPr>
          <a:xfrm>
            <a:off x="1615301" y="185697"/>
            <a:ext cx="578909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Single-Gene, Two-Allele Traits</a:t>
            </a:r>
          </a:p>
        </p:txBody>
      </p:sp>
      <p:sp>
        <p:nvSpPr>
          <p:cNvPr id="22" name="Rectangle 21"/>
          <p:cNvSpPr/>
          <p:nvPr/>
        </p:nvSpPr>
        <p:spPr>
          <a:xfrm>
            <a:off x="5183473" y="4363891"/>
            <a:ext cx="1433457" cy="351093"/>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3" name="Rectangle 22"/>
          <p:cNvSpPr/>
          <p:nvPr/>
        </p:nvSpPr>
        <p:spPr>
          <a:xfrm>
            <a:off x="5183473" y="3037233"/>
            <a:ext cx="1433457" cy="351093"/>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4" name="Rectangle 23"/>
          <p:cNvSpPr/>
          <p:nvPr/>
        </p:nvSpPr>
        <p:spPr>
          <a:xfrm>
            <a:off x="2667154" y="1644520"/>
            <a:ext cx="1292472" cy="351092"/>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5" name="Rectangle 24"/>
          <p:cNvSpPr/>
          <p:nvPr/>
        </p:nvSpPr>
        <p:spPr>
          <a:xfrm>
            <a:off x="2661615" y="1972255"/>
            <a:ext cx="1298011" cy="351092"/>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6" name="Rectangle 25"/>
          <p:cNvSpPr/>
          <p:nvPr/>
        </p:nvSpPr>
        <p:spPr>
          <a:xfrm>
            <a:off x="2667154" y="2304691"/>
            <a:ext cx="1298012" cy="351092"/>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8" name="Rectangle 17">
            <a:extLst>
              <a:ext uri="{FF2B5EF4-FFF2-40B4-BE49-F238E27FC236}">
                <a16:creationId xmlns="" xmlns:a16="http://schemas.microsoft.com/office/drawing/2014/main" id="{FDB86C85-01A4-4152-928D-42F9511ED6C8}"/>
              </a:ext>
            </a:extLst>
          </p:cNvPr>
          <p:cNvSpPr/>
          <p:nvPr/>
        </p:nvSpPr>
        <p:spPr>
          <a:xfrm>
            <a:off x="2639443" y="3722163"/>
            <a:ext cx="1320181" cy="327734"/>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7" name="Rectangle 26">
            <a:extLst>
              <a:ext uri="{FF2B5EF4-FFF2-40B4-BE49-F238E27FC236}">
                <a16:creationId xmlns="" xmlns:a16="http://schemas.microsoft.com/office/drawing/2014/main" id="{2189F7F7-2030-453C-838B-CC60BA8F635E}"/>
              </a:ext>
            </a:extLst>
          </p:cNvPr>
          <p:cNvSpPr/>
          <p:nvPr/>
        </p:nvSpPr>
        <p:spPr>
          <a:xfrm>
            <a:off x="2639443" y="4051690"/>
            <a:ext cx="1320181" cy="327734"/>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8" name="Rectangle 27">
            <a:extLst>
              <a:ext uri="{FF2B5EF4-FFF2-40B4-BE49-F238E27FC236}">
                <a16:creationId xmlns="" xmlns:a16="http://schemas.microsoft.com/office/drawing/2014/main" id="{ACBA4689-7D4C-4549-876C-C5475066FEF4}"/>
              </a:ext>
            </a:extLst>
          </p:cNvPr>
          <p:cNvSpPr/>
          <p:nvPr/>
        </p:nvSpPr>
        <p:spPr>
          <a:xfrm>
            <a:off x="2661615" y="5049613"/>
            <a:ext cx="1320181" cy="327734"/>
          </a:xfrm>
          <a:prstGeom prst="rect">
            <a:avLst/>
          </a:prstGeom>
          <a:noFill/>
          <a:ln w="444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00671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4" grpId="0"/>
      <p:bldP spid="16" grpId="0" animBg="1"/>
      <p:bldP spid="19" grpId="0"/>
      <p:bldP spid="22" grpId="0" animBg="1"/>
      <p:bldP spid="23" grpId="0" animBg="1"/>
      <p:bldP spid="24" grpId="0" animBg="1"/>
      <p:bldP spid="25" grpId="0" animBg="1"/>
      <p:bldP spid="26" grpId="0" animBg="1"/>
      <p:bldP spid="18" grpId="0" animBg="1"/>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475103" y="1635369"/>
            <a:ext cx="7641899" cy="416845"/>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latin typeface="+mn-lt"/>
              </a:rPr>
              <a:t>We use these symbols to communicate to students the following actions:</a:t>
            </a:r>
          </a:p>
        </p:txBody>
      </p:sp>
      <p:sp>
        <p:nvSpPr>
          <p:cNvPr id="173" name="Shape 173"/>
          <p:cNvSpPr/>
          <p:nvPr/>
        </p:nvSpPr>
        <p:spPr>
          <a:xfrm>
            <a:off x="6091936" y="4042808"/>
            <a:ext cx="2104739" cy="7660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pPr algn="ctr"/>
            <a:r>
              <a:rPr sz="1969" dirty="0">
                <a:solidFill>
                  <a:schemeClr val="tx1"/>
                </a:solidFill>
              </a:rPr>
              <a:t>Work in research groups </a:t>
            </a:r>
          </a:p>
        </p:txBody>
      </p:sp>
      <p:sp>
        <p:nvSpPr>
          <p:cNvPr id="174" name="Shape 174"/>
          <p:cNvSpPr/>
          <p:nvPr/>
        </p:nvSpPr>
        <p:spPr>
          <a:xfrm>
            <a:off x="6095284" y="2726255"/>
            <a:ext cx="2098043" cy="2131220"/>
          </a:xfrm>
          <a:prstGeom prst="rect">
            <a:avLst/>
          </a:prstGeom>
          <a:noFill/>
          <a:ln w="9525" cap="flat">
            <a:solidFill>
              <a:srgbClr val="583F34"/>
            </a:solidFill>
            <a:prstDash val="solid"/>
            <a:round/>
          </a:ln>
          <a:effectLst/>
        </p:spPr>
        <p:txBody>
          <a:bodyPr wrap="square" lIns="35719" tIns="35719" rIns="35719" bIns="35719" numCol="1" anchor="ctr">
            <a:noAutofit/>
          </a:bodyPr>
          <a:lstStyle/>
          <a:p>
            <a:endParaRPr sz="1266"/>
          </a:p>
        </p:txBody>
      </p:sp>
      <p:sp>
        <p:nvSpPr>
          <p:cNvPr id="177" name="Shape 177"/>
          <p:cNvSpPr/>
          <p:nvPr/>
        </p:nvSpPr>
        <p:spPr>
          <a:xfrm>
            <a:off x="1059789" y="4202817"/>
            <a:ext cx="690895" cy="4024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1969" dirty="0">
                <a:solidFill>
                  <a:schemeClr val="tx1"/>
                </a:solidFill>
              </a:rPr>
              <a:t>Think</a:t>
            </a:r>
          </a:p>
        </p:txBody>
      </p:sp>
      <p:sp>
        <p:nvSpPr>
          <p:cNvPr id="178" name="Shape 178"/>
          <p:cNvSpPr/>
          <p:nvPr/>
        </p:nvSpPr>
        <p:spPr>
          <a:xfrm>
            <a:off x="586872" y="2726255"/>
            <a:ext cx="1637608" cy="2131220"/>
          </a:xfrm>
          <a:prstGeom prst="rect">
            <a:avLst/>
          </a:prstGeom>
          <a:noFill/>
          <a:ln w="9525" cap="flat">
            <a:solidFill>
              <a:srgbClr val="583F34"/>
            </a:solidFill>
            <a:prstDash val="solid"/>
            <a:round/>
          </a:ln>
          <a:effectLst/>
        </p:spPr>
        <p:txBody>
          <a:bodyPr wrap="square" lIns="35719" tIns="35719" rIns="35719" bIns="35719" numCol="1" anchor="ctr">
            <a:noAutofit/>
          </a:bodyPr>
          <a:lstStyle/>
          <a:p>
            <a:endParaRPr sz="1266"/>
          </a:p>
        </p:txBody>
      </p:sp>
      <p:sp>
        <p:nvSpPr>
          <p:cNvPr id="181" name="Shape 181"/>
          <p:cNvSpPr/>
          <p:nvPr/>
        </p:nvSpPr>
        <p:spPr>
          <a:xfrm>
            <a:off x="4389648" y="4202817"/>
            <a:ext cx="1333956" cy="4024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1969" dirty="0">
                <a:solidFill>
                  <a:schemeClr val="tx1"/>
                </a:solidFill>
              </a:rPr>
              <a:t>Write down</a:t>
            </a:r>
          </a:p>
        </p:txBody>
      </p:sp>
      <p:sp>
        <p:nvSpPr>
          <p:cNvPr id="182" name="Shape 182"/>
          <p:cNvSpPr/>
          <p:nvPr/>
        </p:nvSpPr>
        <p:spPr>
          <a:xfrm>
            <a:off x="4296053" y="2726255"/>
            <a:ext cx="1513566" cy="2131220"/>
          </a:xfrm>
          <a:prstGeom prst="rect">
            <a:avLst/>
          </a:prstGeom>
          <a:noFill/>
          <a:ln w="9525" cap="flat">
            <a:solidFill>
              <a:srgbClr val="583F34"/>
            </a:solidFill>
            <a:prstDash val="solid"/>
            <a:round/>
          </a:ln>
          <a:effectLst/>
        </p:spPr>
        <p:txBody>
          <a:bodyPr wrap="square" lIns="35719" tIns="35719" rIns="35719" bIns="35719" numCol="1" anchor="ctr">
            <a:noAutofit/>
          </a:bodyPr>
          <a:lstStyle/>
          <a:p>
            <a:endParaRPr sz="1266"/>
          </a:p>
        </p:txBody>
      </p:sp>
      <p:sp>
        <p:nvSpPr>
          <p:cNvPr id="185" name="Shape 185"/>
          <p:cNvSpPr/>
          <p:nvPr/>
        </p:nvSpPr>
        <p:spPr>
          <a:xfrm>
            <a:off x="2855472" y="4202817"/>
            <a:ext cx="747000" cy="4024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1969" dirty="0">
                <a:solidFill>
                  <a:schemeClr val="tx1"/>
                </a:solidFill>
              </a:rPr>
              <a:t>Share</a:t>
            </a:r>
          </a:p>
        </p:txBody>
      </p:sp>
      <p:sp>
        <p:nvSpPr>
          <p:cNvPr id="186" name="Shape 186"/>
          <p:cNvSpPr/>
          <p:nvPr/>
        </p:nvSpPr>
        <p:spPr>
          <a:xfrm>
            <a:off x="2526423" y="2726255"/>
            <a:ext cx="1405666" cy="2131220"/>
          </a:xfrm>
          <a:prstGeom prst="rect">
            <a:avLst/>
          </a:prstGeom>
          <a:noFill/>
          <a:ln w="9525" cap="flat">
            <a:solidFill>
              <a:srgbClr val="583F34"/>
            </a:solidFill>
            <a:prstDash val="solid"/>
            <a:round/>
          </a:ln>
          <a:effectLst/>
        </p:spPr>
        <p:txBody>
          <a:bodyPr wrap="square" lIns="35719" tIns="35719" rIns="35719" bIns="35719" numCol="1" anchor="ctr">
            <a:noAutofit/>
          </a:bodyPr>
          <a:lstStyle/>
          <a:p>
            <a:endParaRPr sz="1266"/>
          </a:p>
        </p:txBody>
      </p:sp>
      <p:pic>
        <p:nvPicPr>
          <p:cNvPr id="21" name="pasted-image.pdf"/>
          <p:cNvPicPr>
            <a:picLocks noChangeAspect="1"/>
          </p:cNvPicPr>
          <p:nvPr/>
        </p:nvPicPr>
        <p:blipFill>
          <a:blip r:embed="rId3"/>
          <a:stretch>
            <a:fillRect/>
          </a:stretch>
        </p:blipFill>
        <p:spPr>
          <a:xfrm>
            <a:off x="4581182" y="2969138"/>
            <a:ext cx="943527" cy="951275"/>
          </a:xfrm>
          <a:prstGeom prst="rect">
            <a:avLst/>
          </a:prstGeom>
          <a:ln w="12700">
            <a:miter lim="400000"/>
          </a:ln>
        </p:spPr>
      </p:pic>
      <p:pic>
        <p:nvPicPr>
          <p:cNvPr id="22" name="pasted-image.pdf"/>
          <p:cNvPicPr>
            <a:picLocks noChangeAspect="1"/>
          </p:cNvPicPr>
          <p:nvPr/>
        </p:nvPicPr>
        <p:blipFill>
          <a:blip r:embed="rId4"/>
          <a:stretch>
            <a:fillRect/>
          </a:stretch>
        </p:blipFill>
        <p:spPr>
          <a:xfrm>
            <a:off x="823785" y="2918913"/>
            <a:ext cx="1144906" cy="1161781"/>
          </a:xfrm>
          <a:prstGeom prst="rect">
            <a:avLst/>
          </a:prstGeom>
          <a:ln w="12700">
            <a:miter lim="400000"/>
          </a:ln>
        </p:spPr>
      </p:pic>
      <p:pic>
        <p:nvPicPr>
          <p:cNvPr id="23" name="pasted-image.pdf"/>
          <p:cNvPicPr>
            <a:picLocks noChangeAspect="1"/>
          </p:cNvPicPr>
          <p:nvPr/>
        </p:nvPicPr>
        <p:blipFill>
          <a:blip r:embed="rId5"/>
          <a:stretch>
            <a:fillRect/>
          </a:stretch>
        </p:blipFill>
        <p:spPr>
          <a:xfrm>
            <a:off x="2724805" y="2969138"/>
            <a:ext cx="987701" cy="1257135"/>
          </a:xfrm>
          <a:prstGeom prst="rect">
            <a:avLst/>
          </a:prstGeom>
          <a:ln w="12700">
            <a:miter lim="400000"/>
          </a:ln>
        </p:spPr>
      </p:pic>
      <p:pic>
        <p:nvPicPr>
          <p:cNvPr id="24" name="pasted-image.pdf"/>
          <p:cNvPicPr>
            <a:picLocks noChangeAspect="1"/>
          </p:cNvPicPr>
          <p:nvPr/>
        </p:nvPicPr>
        <p:blipFill>
          <a:blip r:embed="rId6"/>
          <a:stretch>
            <a:fillRect/>
          </a:stretch>
        </p:blipFill>
        <p:spPr>
          <a:xfrm>
            <a:off x="6693355" y="3020159"/>
            <a:ext cx="901900" cy="901900"/>
          </a:xfrm>
          <a:prstGeom prst="rect">
            <a:avLst/>
          </a:prstGeom>
          <a:ln w="12700" cap="flat">
            <a:noFill/>
            <a:miter lim="400000"/>
          </a:ln>
          <a:effectLst/>
        </p:spPr>
      </p:pic>
      <p:sp>
        <p:nvSpPr>
          <p:cNvPr id="2" name="Title 1"/>
          <p:cNvSpPr>
            <a:spLocks noGrp="1"/>
          </p:cNvSpPr>
          <p:nvPr>
            <p:ph type="title"/>
          </p:nvPr>
        </p:nvSpPr>
        <p:spPr/>
        <p:txBody>
          <a:bodyPr>
            <a:normAutofit fontScale="90000"/>
          </a:bodyPr>
          <a:lstStyle/>
          <a:p>
            <a:r>
              <a:rPr lang="en-US" dirty="0"/>
              <a:t>Symbols</a:t>
            </a:r>
          </a:p>
        </p:txBody>
      </p:sp>
    </p:spTree>
    <p:extLst>
      <p:ext uri="{BB962C8B-B14F-4D97-AF65-F5344CB8AC3E}">
        <p14:creationId xmlns:p14="http://schemas.microsoft.com/office/powerpoint/2010/main" val="1419356026"/>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8788DFF-D2C0-C240-B392-B5E1E1797469}" type="slidenum">
              <a:rPr lang="en-US" smtClean="0"/>
              <a:pPr/>
              <a:t>30</a:t>
            </a:fld>
            <a:endParaRPr lang="en-US" dirty="0"/>
          </a:p>
        </p:txBody>
      </p:sp>
      <p:sp>
        <p:nvSpPr>
          <p:cNvPr id="2" name="Title 1"/>
          <p:cNvSpPr>
            <a:spLocks noGrp="1"/>
          </p:cNvSpPr>
          <p:nvPr>
            <p:ph type="title" idx="4294967295"/>
          </p:nvPr>
        </p:nvSpPr>
        <p:spPr>
          <a:xfrm>
            <a:off x="85725" y="217488"/>
            <a:ext cx="8972550" cy="1155700"/>
          </a:xfrm>
        </p:spPr>
        <p:txBody>
          <a:bodyPr>
            <a:normAutofit fontScale="90000"/>
          </a:bodyPr>
          <a:lstStyle/>
          <a:p>
            <a:r>
              <a:rPr lang="en-US" sz="3500" dirty="0">
                <a:latin typeface="Arial" panose="020B0604020202020204" pitchFamily="34" charset="0"/>
                <a:cs typeface="Arial" panose="020B0604020202020204" pitchFamily="34" charset="0"/>
              </a:rPr>
              <a:t>Another example (in a much larger population</a:t>
            </a:r>
            <a:r>
              <a:rPr lang="en-US" sz="3500" dirty="0" smtClean="0">
                <a:latin typeface="Arial" panose="020B0604020202020204" pitchFamily="34" charset="0"/>
                <a:cs typeface="Arial" panose="020B0604020202020204" pitchFamily="34" charset="0"/>
              </a:rPr>
              <a:t>):</a:t>
            </a:r>
            <a:endParaRPr lang="en-US" sz="35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584200" y="1881005"/>
            <a:ext cx="7975600" cy="4229100"/>
          </a:xfrm>
        </p:spPr>
      </p:pic>
      <p:sp>
        <p:nvSpPr>
          <p:cNvPr id="3" name="TextBox 2"/>
          <p:cNvSpPr txBox="1"/>
          <p:nvPr/>
        </p:nvSpPr>
        <p:spPr>
          <a:xfrm>
            <a:off x="85725" y="1142317"/>
            <a:ext cx="9117416" cy="492443"/>
          </a:xfrm>
          <a:prstGeom prst="rect">
            <a:avLst/>
          </a:prstGeom>
          <a:noFill/>
        </p:spPr>
        <p:txBody>
          <a:bodyPr wrap="square" rtlCol="0">
            <a:spAutoFit/>
          </a:bodyPr>
          <a:lstStyle/>
          <a:p>
            <a:r>
              <a:rPr lang="en-US" sz="2600" b="1" dirty="0">
                <a:solidFill>
                  <a:srgbClr val="C00000"/>
                </a:solidFill>
                <a:latin typeface="Arial" panose="020B0604020202020204" pitchFamily="34" charset="0"/>
                <a:cs typeface="Arial" panose="020B0604020202020204" pitchFamily="34" charset="0"/>
              </a:rPr>
              <a:t>What did we figure out about the alleles for blood type?</a:t>
            </a:r>
          </a:p>
        </p:txBody>
      </p:sp>
    </p:spTree>
    <p:extLst>
      <p:ext uri="{BB962C8B-B14F-4D97-AF65-F5344CB8AC3E}">
        <p14:creationId xmlns:p14="http://schemas.microsoft.com/office/powerpoint/2010/main" val="414732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37875" y="1534506"/>
            <a:ext cx="8569325" cy="3271838"/>
          </a:xfrm>
        </p:spPr>
        <p:txBody>
          <a:bodyPr>
            <a:noAutofit/>
          </a:bodyPr>
          <a:lstStyle/>
          <a:p>
            <a:pPr marL="0" indent="0">
              <a:spcBef>
                <a:spcPts val="900"/>
              </a:spcBef>
              <a:spcAft>
                <a:spcPts val="900"/>
              </a:spcAft>
              <a:buNone/>
            </a:pPr>
            <a:r>
              <a:rPr lang="en-US" b="1" dirty="0">
                <a:latin typeface="Arial" panose="020B0604020202020204" pitchFamily="34" charset="0"/>
                <a:cs typeface="Arial" panose="020B0604020202020204" pitchFamily="34" charset="0"/>
              </a:rPr>
              <a:t>1. </a:t>
            </a:r>
            <a:r>
              <a:rPr lang="en-US" sz="2400" b="1" dirty="0">
                <a:latin typeface="Arial" panose="020B0604020202020204" pitchFamily="34" charset="0"/>
                <a:cs typeface="Arial" panose="020B0604020202020204" pitchFamily="34" charset="0"/>
              </a:rPr>
              <a:t>Dana says: </a:t>
            </a:r>
            <a:r>
              <a:rPr lang="en-US" sz="2400" dirty="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The trait has to be recessive – hardly anyone in the family has it.”</a:t>
            </a:r>
          </a:p>
          <a:p>
            <a:pPr marL="0" indent="0">
              <a:spcBef>
                <a:spcPts val="900"/>
              </a:spcBef>
              <a:spcAft>
                <a:spcPts val="900"/>
              </a:spcAft>
              <a:buNone/>
            </a:pPr>
            <a:r>
              <a:rPr lang="en-US" b="1" dirty="0">
                <a:latin typeface="Arial" panose="020B0604020202020204" pitchFamily="34" charset="0"/>
                <a:cs typeface="Arial" panose="020B0604020202020204" pitchFamily="34" charset="0"/>
              </a:rPr>
              <a:t>2. </a:t>
            </a:r>
            <a:r>
              <a:rPr lang="en-US" sz="2400" b="1" dirty="0">
                <a:latin typeface="Arial" panose="020B0604020202020204" pitchFamily="34" charset="0"/>
                <a:cs typeface="Arial" panose="020B0604020202020204" pitchFamily="34" charset="0"/>
              </a:rPr>
              <a:t>Diego says: </a:t>
            </a:r>
            <a:r>
              <a:rPr lang="en-US" sz="2400" dirty="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Most of the time that’s true, but that doesn’t prove it - we still need to find more evidence to be sure.”</a:t>
            </a:r>
          </a:p>
          <a:p>
            <a:pPr marL="0" indent="0">
              <a:spcBef>
                <a:spcPts val="900"/>
              </a:spcBef>
              <a:spcAft>
                <a:spcPts val="900"/>
              </a:spcAft>
              <a:buNone/>
            </a:pPr>
            <a:r>
              <a:rPr lang="en-US" b="1" dirty="0">
                <a:latin typeface="Arial" panose="020B0604020202020204" pitchFamily="34" charset="0"/>
                <a:cs typeface="Arial" panose="020B0604020202020204" pitchFamily="34" charset="0"/>
              </a:rPr>
              <a:t>3. </a:t>
            </a:r>
            <a:r>
              <a:rPr lang="en-US" sz="2400" b="1" dirty="0">
                <a:latin typeface="Arial" panose="020B0604020202020204" pitchFamily="34" charset="0"/>
                <a:cs typeface="Arial" panose="020B0604020202020204" pitchFamily="34" charset="0"/>
              </a:rPr>
              <a:t>Julie says: </a:t>
            </a:r>
            <a:r>
              <a:rPr lang="en-US" sz="2400" dirty="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I don’t think the fact that fewer people in the family have it has anything to do with whether it is dominant or recessive.” </a:t>
            </a:r>
          </a:p>
        </p:txBody>
      </p:sp>
      <p:sp>
        <p:nvSpPr>
          <p:cNvPr id="4" name="TextBox 3"/>
          <p:cNvSpPr txBox="1"/>
          <p:nvPr/>
        </p:nvSpPr>
        <p:spPr>
          <a:xfrm>
            <a:off x="295200" y="4921925"/>
            <a:ext cx="8712000" cy="1569660"/>
          </a:xfrm>
          <a:prstGeom prst="rect">
            <a:avLst/>
          </a:prstGeom>
          <a:noFill/>
        </p:spPr>
        <p:txBody>
          <a:bodyPr wrap="square" rtlCol="0">
            <a:spAutoFit/>
          </a:bodyPr>
          <a:lstStyle/>
          <a:p>
            <a:r>
              <a:rPr lang="en-US" sz="2400" b="1" dirty="0">
                <a:solidFill>
                  <a:schemeClr val="accent1"/>
                </a:solidFill>
                <a:latin typeface="Arial" panose="020B0604020202020204" pitchFamily="34" charset="0"/>
                <a:cs typeface="Arial" panose="020B0604020202020204" pitchFamily="34" charset="0"/>
              </a:rPr>
              <a:t>What do </a:t>
            </a:r>
            <a:r>
              <a:rPr lang="en-US" sz="2400" b="1" u="sng" dirty="0">
                <a:solidFill>
                  <a:schemeClr val="accent1"/>
                </a:solidFill>
                <a:latin typeface="Arial" panose="020B0604020202020204" pitchFamily="34" charset="0"/>
                <a:cs typeface="Arial" panose="020B0604020202020204" pitchFamily="34" charset="0"/>
              </a:rPr>
              <a:t>you</a:t>
            </a:r>
            <a:r>
              <a:rPr lang="en-US" sz="2400" b="1" dirty="0">
                <a:solidFill>
                  <a:schemeClr val="accent1"/>
                </a:solidFill>
                <a:latin typeface="Arial" panose="020B0604020202020204" pitchFamily="34" charset="0"/>
                <a:cs typeface="Arial" panose="020B0604020202020204" pitchFamily="34" charset="0"/>
              </a:rPr>
              <a:t> think? </a:t>
            </a:r>
          </a:p>
          <a:p>
            <a:endParaRPr lang="en-US" sz="2400" b="1" dirty="0">
              <a:solidFill>
                <a:schemeClr val="accent1"/>
              </a:solidFill>
              <a:latin typeface="Arial" panose="020B0604020202020204" pitchFamily="34" charset="0"/>
              <a:cs typeface="Arial" panose="020B0604020202020204" pitchFamily="34" charset="0"/>
            </a:endParaRPr>
          </a:p>
          <a:p>
            <a:r>
              <a:rPr lang="en-US" sz="2400" b="1" dirty="0">
                <a:solidFill>
                  <a:schemeClr val="accent1"/>
                </a:solidFill>
                <a:latin typeface="Arial" panose="020B0604020202020204" pitchFamily="34" charset="0"/>
                <a:cs typeface="Arial" panose="020B0604020202020204" pitchFamily="34" charset="0"/>
              </a:rPr>
              <a:t>Hold up one </a:t>
            </a:r>
            <a:r>
              <a:rPr lang="en-US" sz="2400" b="1" dirty="0" smtClean="0">
                <a:solidFill>
                  <a:schemeClr val="accent1"/>
                </a:solidFill>
                <a:latin typeface="Arial" panose="020B0604020202020204" pitchFamily="34" charset="0"/>
                <a:cs typeface="Arial" panose="020B0604020202020204" pitchFamily="34" charset="0"/>
              </a:rPr>
              <a:t>finger in front of your chest </a:t>
            </a:r>
            <a:r>
              <a:rPr lang="en-US" sz="2400" b="1" dirty="0">
                <a:solidFill>
                  <a:schemeClr val="accent1"/>
                </a:solidFill>
                <a:latin typeface="Arial" panose="020B0604020202020204" pitchFamily="34" charset="0"/>
                <a:cs typeface="Arial" panose="020B0604020202020204" pitchFamily="34" charset="0"/>
              </a:rPr>
              <a:t>if you agree more with Dana, two for Diego, or three for Julie. </a:t>
            </a:r>
          </a:p>
        </p:txBody>
      </p:sp>
      <p:sp>
        <p:nvSpPr>
          <p:cNvPr id="5" name="TextBox 4"/>
          <p:cNvSpPr txBox="1"/>
          <p:nvPr/>
        </p:nvSpPr>
        <p:spPr>
          <a:xfrm>
            <a:off x="295200" y="465528"/>
            <a:ext cx="8221133" cy="1200329"/>
          </a:xfrm>
          <a:prstGeom prst="rect">
            <a:avLst/>
          </a:prstGeom>
          <a:noFill/>
        </p:spPr>
        <p:txBody>
          <a:bodyPr wrap="square" rtlCol="0">
            <a:spAutoFit/>
          </a:bodyPr>
          <a:lstStyle/>
          <a:p>
            <a:r>
              <a:rPr lang="en-US" sz="2400" b="1" dirty="0">
                <a:solidFill>
                  <a:schemeClr val="accent1"/>
                </a:solidFill>
                <a:latin typeface="Arial" panose="020B0604020202020204" pitchFamily="34" charset="0"/>
                <a:cs typeface="Arial" panose="020B0604020202020204" pitchFamily="34" charset="0"/>
              </a:rPr>
              <a:t>A lab group is studying a pedigree of a family and trying to figure out whether the trait shown is dominant or recessive…</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265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18773" y="709500"/>
            <a:ext cx="8626475" cy="857250"/>
          </a:xfrm>
        </p:spPr>
        <p:txBody>
          <a:bodyPr>
            <a:noAutofit/>
          </a:bodyPr>
          <a:lstStyle/>
          <a:p>
            <a:r>
              <a:rPr lang="en-US" sz="2700" dirty="0">
                <a:solidFill>
                  <a:schemeClr val="accent1">
                    <a:lumMod val="75000"/>
                  </a:schemeClr>
                </a:solidFill>
                <a:latin typeface="Arial" panose="020B0604020202020204" pitchFamily="34" charset="0"/>
                <a:cs typeface="Arial" panose="020B0604020202020204" pitchFamily="34" charset="0"/>
              </a:rPr>
              <a:t>Let’s go deeper and look at the alleles you each might have for one of the </a:t>
            </a:r>
            <a:r>
              <a:rPr lang="en-US" sz="2700" dirty="0" smtClean="0">
                <a:solidFill>
                  <a:schemeClr val="accent1">
                    <a:lumMod val="75000"/>
                  </a:schemeClr>
                </a:solidFill>
                <a:latin typeface="Arial" panose="020B0604020202020204" pitchFamily="34" charset="0"/>
                <a:cs typeface="Arial" panose="020B0604020202020204" pitchFamily="34" charset="0"/>
              </a:rPr>
              <a:t>traits – say, hand clasp.</a:t>
            </a:r>
            <a:endParaRPr lang="en-US" sz="2700" dirty="0">
              <a:solidFill>
                <a:schemeClr val="accent1">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434715" y="2203554"/>
            <a:ext cx="8466084" cy="4161296"/>
          </a:xfrm>
        </p:spPr>
        <p:txBody>
          <a:bodyPr>
            <a:normAutofit fontScale="77500" lnSpcReduction="20000"/>
          </a:bodyPr>
          <a:lstStyle/>
          <a:p>
            <a:pPr marL="0" indent="0">
              <a:buNone/>
            </a:pPr>
            <a:r>
              <a:rPr lang="en-US" dirty="0">
                <a:latin typeface="Arial" panose="020B0604020202020204" pitchFamily="34" charset="0"/>
                <a:cs typeface="Arial" panose="020B0604020202020204" pitchFamily="34" charset="0"/>
              </a:rPr>
              <a:t>These squares with numbers represent the alleles for the trait.</a:t>
            </a:r>
          </a:p>
          <a:p>
            <a:endParaRPr lang="en-US" dirty="0"/>
          </a:p>
          <a:p>
            <a:endParaRPr lang="en-US" dirty="0"/>
          </a:p>
          <a:p>
            <a:pPr lvl="1"/>
            <a:r>
              <a:rPr lang="en-US" dirty="0">
                <a:latin typeface="Arial" panose="020B0604020202020204" pitchFamily="34" charset="0"/>
                <a:cs typeface="Arial" panose="020B0604020202020204" pitchFamily="34" charset="0"/>
              </a:rPr>
              <a:t>how many alleles </a:t>
            </a:r>
            <a:r>
              <a:rPr lang="en-US" dirty="0" smtClean="0">
                <a:latin typeface="Arial" panose="020B0604020202020204" pitchFamily="34" charset="0"/>
                <a:cs typeface="Arial" panose="020B0604020202020204" pitchFamily="34" charset="0"/>
              </a:rPr>
              <a:t>should </a:t>
            </a:r>
            <a:r>
              <a:rPr lang="en-US" dirty="0">
                <a:latin typeface="Arial" panose="020B0604020202020204" pitchFamily="34" charset="0"/>
                <a:cs typeface="Arial" panose="020B0604020202020204" pitchFamily="34" charset="0"/>
              </a:rPr>
              <a:t>each of you </a:t>
            </a:r>
            <a:r>
              <a:rPr lang="en-US" dirty="0" smtClean="0">
                <a:latin typeface="Arial" panose="020B0604020202020204" pitchFamily="34" charset="0"/>
                <a:cs typeface="Arial" panose="020B0604020202020204" pitchFamily="34" charset="0"/>
              </a:rPr>
              <a:t>have for the trait?</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which phenotype is dominant for this trait</a:t>
            </a:r>
            <a:r>
              <a:rPr lang="en-US" dirty="0" smtClean="0">
                <a:latin typeface="Arial" panose="020B0604020202020204" pitchFamily="34" charset="0"/>
                <a:cs typeface="Arial" panose="020B0604020202020204" pitchFamily="34" charset="0"/>
              </a:rPr>
              <a:t>?</a:t>
            </a:r>
          </a:p>
          <a:p>
            <a:pPr lvl="2"/>
            <a:r>
              <a:rPr lang="en-US" sz="2800" i="1" dirty="0" smtClean="0">
                <a:solidFill>
                  <a:schemeClr val="accent1">
                    <a:lumMod val="75000"/>
                  </a:schemeClr>
                </a:solidFill>
                <a:latin typeface="Arial" panose="020B0604020202020204" pitchFamily="34" charset="0"/>
                <a:cs typeface="Arial" panose="020B0604020202020204" pitchFamily="34" charset="0"/>
              </a:rPr>
              <a:t>left on top is dominant.</a:t>
            </a:r>
            <a:endParaRPr lang="en-US" sz="2800" i="1" dirty="0">
              <a:solidFill>
                <a:schemeClr val="accent1">
                  <a:lumMod val="75000"/>
                </a:schemeClr>
              </a:solidFill>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based on your phenotype, </a:t>
            </a:r>
            <a:r>
              <a:rPr lang="en-US" dirty="0" smtClean="0">
                <a:latin typeface="Arial" panose="020B0604020202020204" pitchFamily="34" charset="0"/>
                <a:cs typeface="Arial" panose="020B0604020202020204" pitchFamily="34" charset="0"/>
              </a:rPr>
              <a:t>figure out what </a:t>
            </a:r>
            <a:r>
              <a:rPr lang="en-US" dirty="0">
                <a:latin typeface="Arial" panose="020B0604020202020204" pitchFamily="34" charset="0"/>
                <a:cs typeface="Arial" panose="020B0604020202020204" pitchFamily="34" charset="0"/>
              </a:rPr>
              <a:t>two alleles </a:t>
            </a:r>
            <a:r>
              <a:rPr lang="en-US" dirty="0" smtClean="0">
                <a:latin typeface="Arial" panose="020B0604020202020204" pitchFamily="34" charset="0"/>
                <a:cs typeface="Arial" panose="020B0604020202020204" pitchFamily="34" charset="0"/>
              </a:rPr>
              <a:t>I should give you.</a:t>
            </a:r>
          </a:p>
          <a:p>
            <a:pPr marL="457200" lvl="1"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Now that you each have your alleles; we can introduce two new terms for your glossary. </a:t>
            </a:r>
          </a:p>
          <a:p>
            <a:endParaRPr lang="en-US" dirty="0"/>
          </a:p>
        </p:txBody>
      </p:sp>
      <p:sp>
        <p:nvSpPr>
          <p:cNvPr id="5" name="TextBox 4"/>
          <p:cNvSpPr txBox="1"/>
          <p:nvPr/>
        </p:nvSpPr>
        <p:spPr>
          <a:xfrm>
            <a:off x="1325741" y="2945486"/>
            <a:ext cx="651510" cy="553998"/>
          </a:xfrm>
          <a:prstGeom prst="rect">
            <a:avLst/>
          </a:prstGeom>
          <a:solidFill>
            <a:schemeClr val="bg1"/>
          </a:solidFill>
          <a:ln>
            <a:solidFill>
              <a:schemeClr val="accent1"/>
            </a:solidFill>
          </a:ln>
          <a:effectLst/>
        </p:spPr>
        <p:txBody>
          <a:bodyPr wrap="square" rtlCol="0">
            <a:spAutoFit/>
          </a:bodyPr>
          <a:lstStyle/>
          <a:p>
            <a:pPr algn="ctr"/>
            <a:r>
              <a:rPr lang="en-US" sz="3000" b="1" dirty="0">
                <a:latin typeface="Arial" panose="020B0604020202020204" pitchFamily="34" charset="0"/>
                <a:cs typeface="Arial" panose="020B0604020202020204" pitchFamily="34" charset="0"/>
              </a:rPr>
              <a:t>1</a:t>
            </a:r>
          </a:p>
        </p:txBody>
      </p:sp>
      <p:sp>
        <p:nvSpPr>
          <p:cNvPr id="6" name="TextBox 5"/>
          <p:cNvSpPr txBox="1"/>
          <p:nvPr/>
        </p:nvSpPr>
        <p:spPr>
          <a:xfrm>
            <a:off x="4943026" y="2902889"/>
            <a:ext cx="651510" cy="553998"/>
          </a:xfrm>
          <a:prstGeom prst="rect">
            <a:avLst/>
          </a:prstGeom>
          <a:solidFill>
            <a:schemeClr val="bg1"/>
          </a:solidFill>
          <a:ln>
            <a:solidFill>
              <a:schemeClr val="accent1"/>
            </a:solidFill>
          </a:ln>
          <a:effectLst/>
        </p:spPr>
        <p:txBody>
          <a:bodyPr wrap="square" rtlCol="0">
            <a:spAutoFit/>
          </a:bodyPr>
          <a:lstStyle/>
          <a:p>
            <a:pPr algn="ctr"/>
            <a:r>
              <a:rPr lang="en-US" sz="3000" b="1" dirty="0">
                <a:latin typeface="Arial" panose="020B0604020202020204" pitchFamily="34" charset="0"/>
                <a:cs typeface="Arial" panose="020B0604020202020204" pitchFamily="34" charset="0"/>
              </a:rPr>
              <a:t>2</a:t>
            </a:r>
          </a:p>
        </p:txBody>
      </p:sp>
      <p:sp>
        <p:nvSpPr>
          <p:cNvPr id="7" name="TextBox 6"/>
          <p:cNvSpPr txBox="1"/>
          <p:nvPr/>
        </p:nvSpPr>
        <p:spPr>
          <a:xfrm>
            <a:off x="2030216" y="3022430"/>
            <a:ext cx="2601788" cy="400110"/>
          </a:xfrm>
          <a:prstGeom prst="rect">
            <a:avLst/>
          </a:prstGeom>
          <a:noFill/>
        </p:spPr>
        <p:txBody>
          <a:bodyPr wrap="square" rtlCol="0">
            <a:spAutoFit/>
          </a:bodyPr>
          <a:lstStyle/>
          <a:p>
            <a:r>
              <a:rPr lang="en-US" sz="2000" b="1" dirty="0">
                <a:solidFill>
                  <a:schemeClr val="accent1">
                    <a:lumMod val="75000"/>
                  </a:schemeClr>
                </a:solidFill>
                <a:latin typeface="Arial" panose="020B0604020202020204" pitchFamily="34" charset="0"/>
                <a:cs typeface="Arial" panose="020B0604020202020204" pitchFamily="34" charset="0"/>
              </a:rPr>
              <a:t>= a dominant allele</a:t>
            </a:r>
          </a:p>
        </p:txBody>
      </p:sp>
      <p:sp>
        <p:nvSpPr>
          <p:cNvPr id="8" name="TextBox 7"/>
          <p:cNvSpPr txBox="1"/>
          <p:nvPr/>
        </p:nvSpPr>
        <p:spPr>
          <a:xfrm>
            <a:off x="5594536" y="2995222"/>
            <a:ext cx="2743552" cy="369332"/>
          </a:xfrm>
          <a:prstGeom prst="rect">
            <a:avLst/>
          </a:prstGeom>
          <a:noFill/>
        </p:spPr>
        <p:txBody>
          <a:bodyPr wrap="square" rtlCol="0">
            <a:spAutoFit/>
          </a:bodyPr>
          <a:lstStyle/>
          <a:p>
            <a:r>
              <a:rPr lang="en-US" b="1" dirty="0">
                <a:solidFill>
                  <a:schemeClr val="accent1">
                    <a:lumMod val="75000"/>
                  </a:schemeClr>
                </a:solidFill>
                <a:latin typeface="Arial" panose="020B0604020202020204" pitchFamily="34" charset="0"/>
                <a:cs typeface="Arial" panose="020B0604020202020204" pitchFamily="34" charset="0"/>
              </a:rPr>
              <a:t>= a recessive allele</a:t>
            </a:r>
          </a:p>
        </p:txBody>
      </p:sp>
    </p:spTree>
    <p:extLst>
      <p:ext uri="{BB962C8B-B14F-4D97-AF65-F5344CB8AC3E}">
        <p14:creationId xmlns:p14="http://schemas.microsoft.com/office/powerpoint/2010/main" val="12074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Text Box 7"/>
          <p:cNvSpPr txBox="1">
            <a:spLocks noChangeArrowheads="1"/>
          </p:cNvSpPr>
          <p:nvPr/>
        </p:nvSpPr>
        <p:spPr bwMode="auto">
          <a:xfrm>
            <a:off x="245934" y="157487"/>
            <a:ext cx="8652131"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b="1" dirty="0"/>
              <a:t>Gene pool:</a:t>
            </a:r>
            <a:r>
              <a:rPr lang="en-US" altLang="x-none" dirty="0"/>
              <a:t> </a:t>
            </a:r>
            <a:r>
              <a:rPr lang="en-US" altLang="x-none" i="1" dirty="0"/>
              <a:t>All the alleles of all the individuals in a population.</a:t>
            </a:r>
            <a:endParaRPr lang="en-US" altLang="x-none" dirty="0"/>
          </a:p>
        </p:txBody>
      </p:sp>
      <p:sp>
        <p:nvSpPr>
          <p:cNvPr id="37896" name="Text Box 8"/>
          <p:cNvSpPr txBox="1">
            <a:spLocks noChangeArrowheads="1"/>
          </p:cNvSpPr>
          <p:nvPr/>
        </p:nvSpPr>
        <p:spPr bwMode="auto">
          <a:xfrm>
            <a:off x="358368" y="603284"/>
            <a:ext cx="8366500" cy="120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dirty="0">
                <a:solidFill>
                  <a:schemeClr val="accent1">
                    <a:lumMod val="75000"/>
                  </a:schemeClr>
                </a:solidFill>
              </a:rPr>
              <a:t>-</a:t>
            </a:r>
            <a:r>
              <a:rPr lang="en-US" altLang="x-none" sz="1800" dirty="0">
                <a:solidFill>
                  <a:schemeClr val="accent1">
                    <a:lumMod val="75000"/>
                  </a:schemeClr>
                </a:solidFill>
              </a:rPr>
              <a:t> </a:t>
            </a:r>
            <a:r>
              <a:rPr lang="en-US" altLang="x-none" dirty="0">
                <a:solidFill>
                  <a:schemeClr val="accent1">
                    <a:lumMod val="75000"/>
                  </a:schemeClr>
                </a:solidFill>
                <a:latin typeface="Arial" panose="020B0604020202020204" pitchFamily="34" charset="0"/>
                <a:cs typeface="Arial" panose="020B0604020202020204" pitchFamily="34" charset="0"/>
              </a:rPr>
              <a:t>may mean for ALL traits, but usually for a </a:t>
            </a:r>
            <a:r>
              <a:rPr lang="en-US" altLang="x-none" u="sng" dirty="0">
                <a:solidFill>
                  <a:schemeClr val="accent1">
                    <a:lumMod val="75000"/>
                  </a:schemeClr>
                </a:solidFill>
                <a:latin typeface="Arial" panose="020B0604020202020204" pitchFamily="34" charset="0"/>
                <a:cs typeface="Arial" panose="020B0604020202020204" pitchFamily="34" charset="0"/>
              </a:rPr>
              <a:t>certain</a:t>
            </a:r>
            <a:r>
              <a:rPr lang="en-US" altLang="x-none" dirty="0">
                <a:solidFill>
                  <a:schemeClr val="accent1">
                    <a:lumMod val="75000"/>
                  </a:schemeClr>
                </a:solidFill>
                <a:latin typeface="Arial" panose="020B0604020202020204" pitchFamily="34" charset="0"/>
                <a:cs typeface="Arial" panose="020B0604020202020204" pitchFamily="34" charset="0"/>
              </a:rPr>
              <a:t> trait.</a:t>
            </a:r>
          </a:p>
          <a:p>
            <a:pPr marL="342884" lvl="1" indent="0"/>
            <a:r>
              <a:rPr lang="en-US" altLang="x-none" i="1" dirty="0">
                <a:solidFill>
                  <a:schemeClr val="accent1">
                    <a:lumMod val="75000"/>
                  </a:schemeClr>
                </a:solidFill>
                <a:latin typeface="Arial" panose="020B0604020202020204" pitchFamily="34" charset="0"/>
                <a:ea typeface="Cambria" charset="0"/>
                <a:cs typeface="Arial" panose="020B0604020202020204" pitchFamily="34" charset="0"/>
              </a:rPr>
              <a:t>(the gene pool for this sample trait is all the 1’s and 2’s you are holding!).</a:t>
            </a:r>
          </a:p>
        </p:txBody>
      </p:sp>
      <p:sp>
        <p:nvSpPr>
          <p:cNvPr id="37897" name="Text Box 9"/>
          <p:cNvSpPr txBox="1">
            <a:spLocks noChangeArrowheads="1"/>
          </p:cNvSpPr>
          <p:nvPr/>
        </p:nvSpPr>
        <p:spPr bwMode="auto">
          <a:xfrm>
            <a:off x="419132" y="1754504"/>
            <a:ext cx="882485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i="1" dirty="0">
                <a:solidFill>
                  <a:schemeClr val="accent1">
                    <a:lumMod val="75000"/>
                  </a:schemeClr>
                </a:solidFill>
              </a:rPr>
              <a:t> </a:t>
            </a:r>
            <a:r>
              <a:rPr lang="en-US" altLang="x-none" dirty="0">
                <a:solidFill>
                  <a:schemeClr val="accent1">
                    <a:lumMod val="75000"/>
                  </a:schemeClr>
                </a:solidFill>
              </a:rPr>
              <a:t>(is there really a </a:t>
            </a:r>
            <a:r>
              <a:rPr lang="ja-JP" altLang="en-US" dirty="0">
                <a:solidFill>
                  <a:schemeClr val="accent1">
                    <a:lumMod val="75000"/>
                  </a:schemeClr>
                </a:solidFill>
              </a:rPr>
              <a:t>“</a:t>
            </a:r>
            <a:r>
              <a:rPr lang="en-US" altLang="ja-JP" dirty="0">
                <a:solidFill>
                  <a:schemeClr val="accent1">
                    <a:lumMod val="75000"/>
                  </a:schemeClr>
                </a:solidFill>
              </a:rPr>
              <a:t>pool</a:t>
            </a:r>
            <a:r>
              <a:rPr lang="ja-JP" altLang="en-US" dirty="0">
                <a:solidFill>
                  <a:schemeClr val="accent1">
                    <a:lumMod val="75000"/>
                  </a:schemeClr>
                </a:solidFill>
              </a:rPr>
              <a:t>”</a:t>
            </a:r>
            <a:r>
              <a:rPr lang="en-US" altLang="ja-JP" dirty="0">
                <a:solidFill>
                  <a:schemeClr val="accent1">
                    <a:lumMod val="75000"/>
                  </a:schemeClr>
                </a:solidFill>
              </a:rPr>
              <a:t> full of genes somewhere         </a:t>
            </a:r>
            <a:r>
              <a:rPr lang="en-US" altLang="ja-JP" dirty="0" smtClean="0">
                <a:solidFill>
                  <a:schemeClr val="accent1">
                    <a:lumMod val="75000"/>
                  </a:schemeClr>
                </a:solidFill>
              </a:rPr>
              <a:t>?)</a:t>
            </a:r>
            <a:r>
              <a:rPr lang="en-US" altLang="ja-JP" sz="2000" dirty="0" smtClean="0">
                <a:solidFill>
                  <a:schemeClr val="accent1">
                    <a:lumMod val="75000"/>
                  </a:schemeClr>
                </a:solidFill>
              </a:rPr>
              <a:t>  </a:t>
            </a:r>
            <a:r>
              <a:rPr lang="en-US" altLang="ja-JP" sz="2000" dirty="0" smtClean="0">
                <a:solidFill>
                  <a:srgbClr val="3D6DFF"/>
                </a:solidFill>
              </a:rPr>
              <a:t>         </a:t>
            </a:r>
            <a:endParaRPr lang="en-US" altLang="x-none" sz="2000" dirty="0">
              <a:solidFill>
                <a:srgbClr val="3D6DFF"/>
              </a:solidFill>
            </a:endParaRPr>
          </a:p>
        </p:txBody>
      </p:sp>
      <p:sp>
        <p:nvSpPr>
          <p:cNvPr id="37898" name="AutoShape 10"/>
          <p:cNvSpPr>
            <a:spLocks noChangeArrowheads="1"/>
          </p:cNvSpPr>
          <p:nvPr/>
        </p:nvSpPr>
        <p:spPr bwMode="auto">
          <a:xfrm>
            <a:off x="7282447" y="1774930"/>
            <a:ext cx="457200" cy="457200"/>
          </a:xfrm>
          <a:prstGeom prst="smileyFace">
            <a:avLst>
              <a:gd name="adj" fmla="val 4653"/>
            </a:avLst>
          </a:prstGeom>
          <a:noFill/>
          <a:ln w="38100">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899" name="Text Box 11"/>
          <p:cNvSpPr txBox="1">
            <a:spLocks noChangeArrowheads="1"/>
          </p:cNvSpPr>
          <p:nvPr/>
        </p:nvSpPr>
        <p:spPr bwMode="auto">
          <a:xfrm>
            <a:off x="358368" y="2252183"/>
            <a:ext cx="799705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b="1" dirty="0"/>
              <a:t>Frequency:</a:t>
            </a:r>
            <a:r>
              <a:rPr lang="en-US" altLang="x-none" dirty="0"/>
              <a:t> </a:t>
            </a:r>
            <a:r>
              <a:rPr lang="en-US" altLang="x-none" i="1" dirty="0"/>
              <a:t>Fraction, usually expressed as a decimal*.</a:t>
            </a:r>
            <a:endParaRPr lang="en-US" altLang="x-none" dirty="0"/>
          </a:p>
        </p:txBody>
      </p:sp>
      <p:sp>
        <p:nvSpPr>
          <p:cNvPr id="37900" name="Text Box 12"/>
          <p:cNvSpPr txBox="1">
            <a:spLocks noChangeArrowheads="1"/>
          </p:cNvSpPr>
          <p:nvPr/>
        </p:nvSpPr>
        <p:spPr bwMode="auto">
          <a:xfrm>
            <a:off x="768696" y="2718907"/>
            <a:ext cx="7712368"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dirty="0">
                <a:solidFill>
                  <a:schemeClr val="accent1">
                    <a:lumMod val="75000"/>
                  </a:schemeClr>
                </a:solidFill>
              </a:rPr>
              <a:t>Example: What is the frequency of red dots in this box?</a:t>
            </a:r>
          </a:p>
        </p:txBody>
      </p:sp>
      <p:sp>
        <p:nvSpPr>
          <p:cNvPr id="37901" name="Rectangle 13"/>
          <p:cNvSpPr>
            <a:spLocks noChangeArrowheads="1"/>
          </p:cNvSpPr>
          <p:nvPr/>
        </p:nvSpPr>
        <p:spPr bwMode="auto">
          <a:xfrm>
            <a:off x="2033430" y="3251741"/>
            <a:ext cx="3600450" cy="1052977"/>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2" name="Oval 14"/>
          <p:cNvSpPr>
            <a:spLocks noChangeArrowheads="1"/>
          </p:cNvSpPr>
          <p:nvPr/>
        </p:nvSpPr>
        <p:spPr bwMode="auto">
          <a:xfrm>
            <a:off x="2834056" y="3418166"/>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3" name="Oval 15"/>
          <p:cNvSpPr>
            <a:spLocks noChangeArrowheads="1"/>
          </p:cNvSpPr>
          <p:nvPr/>
        </p:nvSpPr>
        <p:spPr bwMode="auto">
          <a:xfrm>
            <a:off x="4031904" y="3905767"/>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4" name="Oval 16"/>
          <p:cNvSpPr>
            <a:spLocks noChangeArrowheads="1"/>
          </p:cNvSpPr>
          <p:nvPr/>
        </p:nvSpPr>
        <p:spPr bwMode="auto">
          <a:xfrm>
            <a:off x="3996226" y="3382461"/>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5" name="Oval 17"/>
          <p:cNvSpPr>
            <a:spLocks noChangeArrowheads="1"/>
          </p:cNvSpPr>
          <p:nvPr/>
        </p:nvSpPr>
        <p:spPr bwMode="auto">
          <a:xfrm>
            <a:off x="5095134" y="3870775"/>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6" name="Oval 18"/>
          <p:cNvSpPr>
            <a:spLocks noChangeArrowheads="1"/>
          </p:cNvSpPr>
          <p:nvPr/>
        </p:nvSpPr>
        <p:spPr bwMode="auto">
          <a:xfrm>
            <a:off x="2231680" y="3397775"/>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7" name="Oval 19"/>
          <p:cNvSpPr>
            <a:spLocks noChangeArrowheads="1"/>
          </p:cNvSpPr>
          <p:nvPr/>
        </p:nvSpPr>
        <p:spPr bwMode="auto">
          <a:xfrm>
            <a:off x="4565523" y="3905767"/>
            <a:ext cx="285750" cy="28575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8" name="Oval 20"/>
          <p:cNvSpPr>
            <a:spLocks noChangeArrowheads="1"/>
          </p:cNvSpPr>
          <p:nvPr/>
        </p:nvSpPr>
        <p:spPr bwMode="auto">
          <a:xfrm>
            <a:off x="3466240" y="3905767"/>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09" name="Oval 21"/>
          <p:cNvSpPr>
            <a:spLocks noChangeArrowheads="1"/>
          </p:cNvSpPr>
          <p:nvPr/>
        </p:nvSpPr>
        <p:spPr bwMode="auto">
          <a:xfrm>
            <a:off x="2821395" y="3887888"/>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10" name="Oval 22"/>
          <p:cNvSpPr>
            <a:spLocks noChangeArrowheads="1"/>
          </p:cNvSpPr>
          <p:nvPr/>
        </p:nvSpPr>
        <p:spPr bwMode="auto">
          <a:xfrm>
            <a:off x="5081242" y="3382461"/>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11" name="Oval 23"/>
          <p:cNvSpPr>
            <a:spLocks noChangeArrowheads="1"/>
          </p:cNvSpPr>
          <p:nvPr/>
        </p:nvSpPr>
        <p:spPr bwMode="auto">
          <a:xfrm>
            <a:off x="2231680" y="3887888"/>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12" name="Oval 24"/>
          <p:cNvSpPr>
            <a:spLocks noChangeArrowheads="1"/>
          </p:cNvSpPr>
          <p:nvPr/>
        </p:nvSpPr>
        <p:spPr bwMode="auto">
          <a:xfrm>
            <a:off x="3459909" y="3377120"/>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37913" name="Oval 25"/>
          <p:cNvSpPr>
            <a:spLocks noChangeArrowheads="1"/>
          </p:cNvSpPr>
          <p:nvPr/>
        </p:nvSpPr>
        <p:spPr bwMode="auto">
          <a:xfrm>
            <a:off x="4532543" y="3397775"/>
            <a:ext cx="285750" cy="285750"/>
          </a:xfrm>
          <a:prstGeom prst="ellipse">
            <a:avLst/>
          </a:prstGeom>
          <a:solidFill>
            <a:srgbClr val="FF020C"/>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1800"/>
          </a:p>
        </p:txBody>
      </p:sp>
      <p:sp>
        <p:nvSpPr>
          <p:cNvPr id="11285" name="Text Box 26"/>
          <p:cNvSpPr txBox="1">
            <a:spLocks noChangeArrowheads="1"/>
          </p:cNvSpPr>
          <p:nvPr/>
        </p:nvSpPr>
        <p:spPr bwMode="auto">
          <a:xfrm>
            <a:off x="6160567" y="3110282"/>
            <a:ext cx="248786"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a:t> </a:t>
            </a:r>
          </a:p>
        </p:txBody>
      </p:sp>
      <p:sp>
        <p:nvSpPr>
          <p:cNvPr id="37916" name="Text Box 28"/>
          <p:cNvSpPr txBox="1">
            <a:spLocks noChangeArrowheads="1"/>
          </p:cNvSpPr>
          <p:nvPr/>
        </p:nvSpPr>
        <p:spPr bwMode="auto">
          <a:xfrm>
            <a:off x="5886454" y="3829050"/>
            <a:ext cx="797013" cy="415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100">
                <a:solidFill>
                  <a:schemeClr val="bg1"/>
                </a:solidFill>
              </a:rPr>
              <a:t>6 red</a:t>
            </a:r>
            <a:endParaRPr lang="en-US" altLang="x-none" sz="1800"/>
          </a:p>
        </p:txBody>
      </p:sp>
      <p:sp>
        <p:nvSpPr>
          <p:cNvPr id="37917" name="Line 29"/>
          <p:cNvSpPr>
            <a:spLocks noChangeShapeType="1"/>
          </p:cNvSpPr>
          <p:nvPr/>
        </p:nvSpPr>
        <p:spPr bwMode="auto">
          <a:xfrm>
            <a:off x="5886450" y="4286250"/>
            <a:ext cx="8572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920" name="Text Box 32"/>
          <p:cNvSpPr txBox="1">
            <a:spLocks noChangeArrowheads="1"/>
          </p:cNvSpPr>
          <p:nvPr/>
        </p:nvSpPr>
        <p:spPr bwMode="auto">
          <a:xfrm>
            <a:off x="5800573" y="3374796"/>
            <a:ext cx="1002197" cy="784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4500" dirty="0">
                <a:solidFill>
                  <a:srgbClr val="C00000"/>
                </a:solidFill>
              </a:rPr>
              <a:t>=.5</a:t>
            </a:r>
            <a:endParaRPr lang="en-US" altLang="x-none" sz="3300" dirty="0">
              <a:solidFill>
                <a:srgbClr val="C00000"/>
              </a:solidFill>
            </a:endParaRPr>
          </a:p>
        </p:txBody>
      </p:sp>
      <p:sp>
        <p:nvSpPr>
          <p:cNvPr id="37921" name="Text Box 33"/>
          <p:cNvSpPr txBox="1">
            <a:spLocks noChangeArrowheads="1"/>
          </p:cNvSpPr>
          <p:nvPr/>
        </p:nvSpPr>
        <p:spPr bwMode="auto">
          <a:xfrm>
            <a:off x="215553" y="4435438"/>
            <a:ext cx="8652131" cy="2185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dirty="0">
                <a:solidFill>
                  <a:srgbClr val="C00000"/>
                </a:solidFill>
              </a:rPr>
              <a:t>We may be interested in the frequency of  individuals with a trait </a:t>
            </a:r>
            <a:r>
              <a:rPr lang="en-US" altLang="x-none" i="1" dirty="0">
                <a:solidFill>
                  <a:srgbClr val="C00000"/>
                </a:solidFill>
              </a:rPr>
              <a:t>(phenotypes)</a:t>
            </a:r>
            <a:r>
              <a:rPr lang="en-US" altLang="x-none" dirty="0">
                <a:solidFill>
                  <a:srgbClr val="C00000"/>
                </a:solidFill>
              </a:rPr>
              <a:t>, or </a:t>
            </a:r>
            <a:r>
              <a:rPr lang="en-US" altLang="x-none" i="1" dirty="0">
                <a:solidFill>
                  <a:srgbClr val="C00000"/>
                </a:solidFill>
              </a:rPr>
              <a:t>genotypes</a:t>
            </a:r>
            <a:r>
              <a:rPr lang="en-US" altLang="x-none" dirty="0">
                <a:solidFill>
                  <a:srgbClr val="C00000"/>
                </a:solidFill>
              </a:rPr>
              <a:t>, or </a:t>
            </a:r>
            <a:r>
              <a:rPr lang="en-US" altLang="x-none" i="1" dirty="0">
                <a:solidFill>
                  <a:srgbClr val="C00000"/>
                </a:solidFill>
              </a:rPr>
              <a:t>alleles.</a:t>
            </a:r>
          </a:p>
          <a:p>
            <a:r>
              <a:rPr lang="en-US" altLang="x-none" i="1" dirty="0">
                <a:solidFill>
                  <a:schemeClr val="accent1">
                    <a:lumMod val="75000"/>
                  </a:schemeClr>
                </a:solidFill>
                <a:latin typeface="Arial" panose="020B0604020202020204" pitchFamily="34" charset="0"/>
                <a:ea typeface="Cambria" charset="0"/>
                <a:cs typeface="Arial" panose="020B0604020202020204" pitchFamily="34" charset="0"/>
              </a:rPr>
              <a:t>In our class example, what is the frequency of: the dominant phenotype? Dominant alleles? Recessive alleles?</a:t>
            </a:r>
          </a:p>
          <a:p>
            <a:pPr marL="285750" indent="-285750">
              <a:buFont typeface="Arial" panose="020B0604020202020204" pitchFamily="34" charset="0"/>
              <a:buChar char="•"/>
            </a:pPr>
            <a:r>
              <a:rPr lang="en-US" altLang="x-none" sz="2000" b="1" i="1" dirty="0"/>
              <a:t>NOTE: </a:t>
            </a:r>
            <a:r>
              <a:rPr lang="en-US" altLang="x-none" sz="2000" i="1" dirty="0"/>
              <a:t>may also be expressed in %. Just multiply the decimal x 100.</a:t>
            </a:r>
          </a:p>
          <a:p>
            <a:r>
              <a:rPr lang="en-US" altLang="x-none" sz="2000" i="1" dirty="0"/>
              <a:t> </a:t>
            </a:r>
          </a:p>
        </p:txBody>
      </p:sp>
    </p:spTree>
    <p:extLst>
      <p:ext uri="{BB962C8B-B14F-4D97-AF65-F5344CB8AC3E}">
        <p14:creationId xmlns:p14="http://schemas.microsoft.com/office/powerpoint/2010/main" val="398089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8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89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89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9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90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37910"/>
                                        </p:tgtEl>
                                        <p:attrNameLst>
                                          <p:attrName>style.visibility</p:attrName>
                                        </p:attrNameLst>
                                      </p:cBhvr>
                                      <p:to>
                                        <p:strVal val="visible"/>
                                      </p:to>
                                    </p:set>
                                    <p:anim calcmode="lin" valueType="num">
                                      <p:cBhvr>
                                        <p:cTn id="33" dur="500" fill="hold"/>
                                        <p:tgtEl>
                                          <p:spTgt spid="37910"/>
                                        </p:tgtEl>
                                        <p:attrNameLst>
                                          <p:attrName>ppt_w</p:attrName>
                                        </p:attrNameLst>
                                      </p:cBhvr>
                                      <p:tavLst>
                                        <p:tav tm="0">
                                          <p:val>
                                            <p:fltVal val="0"/>
                                          </p:val>
                                        </p:tav>
                                        <p:tav tm="100000">
                                          <p:val>
                                            <p:strVal val="#ppt_w"/>
                                          </p:val>
                                        </p:tav>
                                      </p:tavLst>
                                    </p:anim>
                                    <p:anim calcmode="lin" valueType="num">
                                      <p:cBhvr>
                                        <p:cTn id="34" dur="500" fill="hold"/>
                                        <p:tgtEl>
                                          <p:spTgt spid="3791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37911"/>
                                        </p:tgtEl>
                                        <p:attrNameLst>
                                          <p:attrName>style.visibility</p:attrName>
                                        </p:attrNameLst>
                                      </p:cBhvr>
                                      <p:to>
                                        <p:strVal val="visible"/>
                                      </p:to>
                                    </p:set>
                                    <p:anim calcmode="lin" valueType="num">
                                      <p:cBhvr>
                                        <p:cTn id="37" dur="500" fill="hold"/>
                                        <p:tgtEl>
                                          <p:spTgt spid="37911"/>
                                        </p:tgtEl>
                                        <p:attrNameLst>
                                          <p:attrName>ppt_w</p:attrName>
                                        </p:attrNameLst>
                                      </p:cBhvr>
                                      <p:tavLst>
                                        <p:tav tm="0">
                                          <p:val>
                                            <p:fltVal val="0"/>
                                          </p:val>
                                        </p:tav>
                                        <p:tav tm="100000">
                                          <p:val>
                                            <p:strVal val="#ppt_w"/>
                                          </p:val>
                                        </p:tav>
                                      </p:tavLst>
                                    </p:anim>
                                    <p:anim calcmode="lin" valueType="num">
                                      <p:cBhvr>
                                        <p:cTn id="38" dur="500" fill="hold"/>
                                        <p:tgtEl>
                                          <p:spTgt spid="379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37912"/>
                                        </p:tgtEl>
                                        <p:attrNameLst>
                                          <p:attrName>style.visibility</p:attrName>
                                        </p:attrNameLst>
                                      </p:cBhvr>
                                      <p:to>
                                        <p:strVal val="visible"/>
                                      </p:to>
                                    </p:set>
                                    <p:anim calcmode="lin" valueType="num">
                                      <p:cBhvr>
                                        <p:cTn id="41" dur="500" fill="hold"/>
                                        <p:tgtEl>
                                          <p:spTgt spid="37912"/>
                                        </p:tgtEl>
                                        <p:attrNameLst>
                                          <p:attrName>ppt_w</p:attrName>
                                        </p:attrNameLst>
                                      </p:cBhvr>
                                      <p:tavLst>
                                        <p:tav tm="0">
                                          <p:val>
                                            <p:fltVal val="0"/>
                                          </p:val>
                                        </p:tav>
                                        <p:tav tm="100000">
                                          <p:val>
                                            <p:strVal val="#ppt_w"/>
                                          </p:val>
                                        </p:tav>
                                      </p:tavLst>
                                    </p:anim>
                                    <p:anim calcmode="lin" valueType="num">
                                      <p:cBhvr>
                                        <p:cTn id="42" dur="500" fill="hold"/>
                                        <p:tgtEl>
                                          <p:spTgt spid="379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37905"/>
                                        </p:tgtEl>
                                        <p:attrNameLst>
                                          <p:attrName>style.visibility</p:attrName>
                                        </p:attrNameLst>
                                      </p:cBhvr>
                                      <p:to>
                                        <p:strVal val="visible"/>
                                      </p:to>
                                    </p:set>
                                    <p:anim calcmode="lin" valueType="num">
                                      <p:cBhvr>
                                        <p:cTn id="45" dur="500" fill="hold"/>
                                        <p:tgtEl>
                                          <p:spTgt spid="37905"/>
                                        </p:tgtEl>
                                        <p:attrNameLst>
                                          <p:attrName>ppt_w</p:attrName>
                                        </p:attrNameLst>
                                      </p:cBhvr>
                                      <p:tavLst>
                                        <p:tav tm="0">
                                          <p:val>
                                            <p:fltVal val="0"/>
                                          </p:val>
                                        </p:tav>
                                        <p:tav tm="100000">
                                          <p:val>
                                            <p:strVal val="#ppt_w"/>
                                          </p:val>
                                        </p:tav>
                                      </p:tavLst>
                                    </p:anim>
                                    <p:anim calcmode="lin" valueType="num">
                                      <p:cBhvr>
                                        <p:cTn id="46" dur="500" fill="hold"/>
                                        <p:tgtEl>
                                          <p:spTgt spid="37905"/>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37904"/>
                                        </p:tgtEl>
                                        <p:attrNameLst>
                                          <p:attrName>style.visibility</p:attrName>
                                        </p:attrNameLst>
                                      </p:cBhvr>
                                      <p:to>
                                        <p:strVal val="visible"/>
                                      </p:to>
                                    </p:set>
                                    <p:anim calcmode="lin" valueType="num">
                                      <p:cBhvr>
                                        <p:cTn id="49" dur="500" fill="hold"/>
                                        <p:tgtEl>
                                          <p:spTgt spid="37904"/>
                                        </p:tgtEl>
                                        <p:attrNameLst>
                                          <p:attrName>ppt_w</p:attrName>
                                        </p:attrNameLst>
                                      </p:cBhvr>
                                      <p:tavLst>
                                        <p:tav tm="0">
                                          <p:val>
                                            <p:fltVal val="0"/>
                                          </p:val>
                                        </p:tav>
                                        <p:tav tm="100000">
                                          <p:val>
                                            <p:strVal val="#ppt_w"/>
                                          </p:val>
                                        </p:tav>
                                      </p:tavLst>
                                    </p:anim>
                                    <p:anim calcmode="lin" valueType="num">
                                      <p:cBhvr>
                                        <p:cTn id="50" dur="500" fill="hold"/>
                                        <p:tgtEl>
                                          <p:spTgt spid="37904"/>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37913"/>
                                        </p:tgtEl>
                                        <p:attrNameLst>
                                          <p:attrName>style.visibility</p:attrName>
                                        </p:attrNameLst>
                                      </p:cBhvr>
                                      <p:to>
                                        <p:strVal val="visible"/>
                                      </p:to>
                                    </p:set>
                                    <p:anim calcmode="lin" valueType="num">
                                      <p:cBhvr>
                                        <p:cTn id="53" dur="500" fill="hold"/>
                                        <p:tgtEl>
                                          <p:spTgt spid="37913"/>
                                        </p:tgtEl>
                                        <p:attrNameLst>
                                          <p:attrName>ppt_w</p:attrName>
                                        </p:attrNameLst>
                                      </p:cBhvr>
                                      <p:tavLst>
                                        <p:tav tm="0">
                                          <p:val>
                                            <p:fltVal val="0"/>
                                          </p:val>
                                        </p:tav>
                                        <p:tav tm="100000">
                                          <p:val>
                                            <p:strVal val="#ppt_w"/>
                                          </p:val>
                                        </p:tav>
                                      </p:tavLst>
                                    </p:anim>
                                    <p:anim calcmode="lin" valueType="num">
                                      <p:cBhvr>
                                        <p:cTn id="54" dur="500" fill="hold"/>
                                        <p:tgtEl>
                                          <p:spTgt spid="37913"/>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37903"/>
                                        </p:tgtEl>
                                        <p:attrNameLst>
                                          <p:attrName>style.visibility</p:attrName>
                                        </p:attrNameLst>
                                      </p:cBhvr>
                                      <p:to>
                                        <p:strVal val="visible"/>
                                      </p:to>
                                    </p:set>
                                    <p:anim calcmode="lin" valueType="num">
                                      <p:cBhvr>
                                        <p:cTn id="57" dur="500" fill="hold"/>
                                        <p:tgtEl>
                                          <p:spTgt spid="37903"/>
                                        </p:tgtEl>
                                        <p:attrNameLst>
                                          <p:attrName>ppt_w</p:attrName>
                                        </p:attrNameLst>
                                      </p:cBhvr>
                                      <p:tavLst>
                                        <p:tav tm="0">
                                          <p:val>
                                            <p:fltVal val="0"/>
                                          </p:val>
                                        </p:tav>
                                        <p:tav tm="100000">
                                          <p:val>
                                            <p:strVal val="#ppt_w"/>
                                          </p:val>
                                        </p:tav>
                                      </p:tavLst>
                                    </p:anim>
                                    <p:anim calcmode="lin" valueType="num">
                                      <p:cBhvr>
                                        <p:cTn id="58" dur="500" fill="hold"/>
                                        <p:tgtEl>
                                          <p:spTgt spid="3790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37902"/>
                                        </p:tgtEl>
                                        <p:attrNameLst>
                                          <p:attrName>style.visibility</p:attrName>
                                        </p:attrNameLst>
                                      </p:cBhvr>
                                      <p:to>
                                        <p:strVal val="visible"/>
                                      </p:to>
                                    </p:set>
                                    <p:anim calcmode="lin" valueType="num">
                                      <p:cBhvr>
                                        <p:cTn id="61" dur="500" fill="hold"/>
                                        <p:tgtEl>
                                          <p:spTgt spid="37902"/>
                                        </p:tgtEl>
                                        <p:attrNameLst>
                                          <p:attrName>ppt_w</p:attrName>
                                        </p:attrNameLst>
                                      </p:cBhvr>
                                      <p:tavLst>
                                        <p:tav tm="0">
                                          <p:val>
                                            <p:fltVal val="0"/>
                                          </p:val>
                                        </p:tav>
                                        <p:tav tm="100000">
                                          <p:val>
                                            <p:strVal val="#ppt_w"/>
                                          </p:val>
                                        </p:tav>
                                      </p:tavLst>
                                    </p:anim>
                                    <p:anim calcmode="lin" valueType="num">
                                      <p:cBhvr>
                                        <p:cTn id="62" dur="500" fill="hold"/>
                                        <p:tgtEl>
                                          <p:spTgt spid="37902"/>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37906"/>
                                        </p:tgtEl>
                                        <p:attrNameLst>
                                          <p:attrName>style.visibility</p:attrName>
                                        </p:attrNameLst>
                                      </p:cBhvr>
                                      <p:to>
                                        <p:strVal val="visible"/>
                                      </p:to>
                                    </p:set>
                                    <p:anim calcmode="lin" valueType="num">
                                      <p:cBhvr>
                                        <p:cTn id="65" dur="500" fill="hold"/>
                                        <p:tgtEl>
                                          <p:spTgt spid="37906"/>
                                        </p:tgtEl>
                                        <p:attrNameLst>
                                          <p:attrName>ppt_w</p:attrName>
                                        </p:attrNameLst>
                                      </p:cBhvr>
                                      <p:tavLst>
                                        <p:tav tm="0">
                                          <p:val>
                                            <p:fltVal val="0"/>
                                          </p:val>
                                        </p:tav>
                                        <p:tav tm="100000">
                                          <p:val>
                                            <p:strVal val="#ppt_w"/>
                                          </p:val>
                                        </p:tav>
                                      </p:tavLst>
                                    </p:anim>
                                    <p:anim calcmode="lin" valueType="num">
                                      <p:cBhvr>
                                        <p:cTn id="66" dur="500" fill="hold"/>
                                        <p:tgtEl>
                                          <p:spTgt spid="37906"/>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0"/>
                                  </p:stCondLst>
                                  <p:childTnLst>
                                    <p:set>
                                      <p:cBhvr>
                                        <p:cTn id="68" dur="1" fill="hold">
                                          <p:stCondLst>
                                            <p:cond delay="0"/>
                                          </p:stCondLst>
                                        </p:cTn>
                                        <p:tgtEl>
                                          <p:spTgt spid="37907"/>
                                        </p:tgtEl>
                                        <p:attrNameLst>
                                          <p:attrName>style.visibility</p:attrName>
                                        </p:attrNameLst>
                                      </p:cBhvr>
                                      <p:to>
                                        <p:strVal val="visible"/>
                                      </p:to>
                                    </p:set>
                                    <p:anim calcmode="lin" valueType="num">
                                      <p:cBhvr>
                                        <p:cTn id="69" dur="500" fill="hold"/>
                                        <p:tgtEl>
                                          <p:spTgt spid="37907"/>
                                        </p:tgtEl>
                                        <p:attrNameLst>
                                          <p:attrName>ppt_w</p:attrName>
                                        </p:attrNameLst>
                                      </p:cBhvr>
                                      <p:tavLst>
                                        <p:tav tm="0">
                                          <p:val>
                                            <p:fltVal val="0"/>
                                          </p:val>
                                        </p:tav>
                                        <p:tav tm="100000">
                                          <p:val>
                                            <p:strVal val="#ppt_w"/>
                                          </p:val>
                                        </p:tav>
                                      </p:tavLst>
                                    </p:anim>
                                    <p:anim calcmode="lin" valueType="num">
                                      <p:cBhvr>
                                        <p:cTn id="70" dur="500" fill="hold"/>
                                        <p:tgtEl>
                                          <p:spTgt spid="37907"/>
                                        </p:tgtEl>
                                        <p:attrNameLst>
                                          <p:attrName>ppt_h</p:attrName>
                                        </p:attrNameLst>
                                      </p:cBhvr>
                                      <p:tavLst>
                                        <p:tav tm="0">
                                          <p:val>
                                            <p:fltVal val="0"/>
                                          </p:val>
                                        </p:tav>
                                        <p:tav tm="100000">
                                          <p:val>
                                            <p:strVal val="#ppt_h"/>
                                          </p:val>
                                        </p:tav>
                                      </p:tavLst>
                                    </p:anim>
                                  </p:childTnLst>
                                </p:cTn>
                              </p:par>
                              <p:par>
                                <p:cTn id="71" presetID="23" presetClass="entr" presetSubtype="16" fill="hold" grpId="0" nodeType="withEffect">
                                  <p:stCondLst>
                                    <p:cond delay="0"/>
                                  </p:stCondLst>
                                  <p:childTnLst>
                                    <p:set>
                                      <p:cBhvr>
                                        <p:cTn id="72" dur="1" fill="hold">
                                          <p:stCondLst>
                                            <p:cond delay="0"/>
                                          </p:stCondLst>
                                        </p:cTn>
                                        <p:tgtEl>
                                          <p:spTgt spid="37909"/>
                                        </p:tgtEl>
                                        <p:attrNameLst>
                                          <p:attrName>style.visibility</p:attrName>
                                        </p:attrNameLst>
                                      </p:cBhvr>
                                      <p:to>
                                        <p:strVal val="visible"/>
                                      </p:to>
                                    </p:set>
                                    <p:anim calcmode="lin" valueType="num">
                                      <p:cBhvr>
                                        <p:cTn id="73" dur="500" fill="hold"/>
                                        <p:tgtEl>
                                          <p:spTgt spid="37909"/>
                                        </p:tgtEl>
                                        <p:attrNameLst>
                                          <p:attrName>ppt_w</p:attrName>
                                        </p:attrNameLst>
                                      </p:cBhvr>
                                      <p:tavLst>
                                        <p:tav tm="0">
                                          <p:val>
                                            <p:fltVal val="0"/>
                                          </p:val>
                                        </p:tav>
                                        <p:tav tm="100000">
                                          <p:val>
                                            <p:strVal val="#ppt_w"/>
                                          </p:val>
                                        </p:tav>
                                      </p:tavLst>
                                    </p:anim>
                                    <p:anim calcmode="lin" valueType="num">
                                      <p:cBhvr>
                                        <p:cTn id="74" dur="500" fill="hold"/>
                                        <p:tgtEl>
                                          <p:spTgt spid="37909"/>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0"/>
                                  </p:stCondLst>
                                  <p:childTnLst>
                                    <p:set>
                                      <p:cBhvr>
                                        <p:cTn id="76" dur="1" fill="hold">
                                          <p:stCondLst>
                                            <p:cond delay="0"/>
                                          </p:stCondLst>
                                        </p:cTn>
                                        <p:tgtEl>
                                          <p:spTgt spid="37908"/>
                                        </p:tgtEl>
                                        <p:attrNameLst>
                                          <p:attrName>style.visibility</p:attrName>
                                        </p:attrNameLst>
                                      </p:cBhvr>
                                      <p:to>
                                        <p:strVal val="visible"/>
                                      </p:to>
                                    </p:set>
                                    <p:anim calcmode="lin" valueType="num">
                                      <p:cBhvr>
                                        <p:cTn id="77" dur="500" fill="hold"/>
                                        <p:tgtEl>
                                          <p:spTgt spid="37908"/>
                                        </p:tgtEl>
                                        <p:attrNameLst>
                                          <p:attrName>ppt_w</p:attrName>
                                        </p:attrNameLst>
                                      </p:cBhvr>
                                      <p:tavLst>
                                        <p:tav tm="0">
                                          <p:val>
                                            <p:fltVal val="0"/>
                                          </p:val>
                                        </p:tav>
                                        <p:tav tm="100000">
                                          <p:val>
                                            <p:strVal val="#ppt_w"/>
                                          </p:val>
                                        </p:tav>
                                      </p:tavLst>
                                    </p:anim>
                                    <p:anim calcmode="lin" valueType="num">
                                      <p:cBhvr>
                                        <p:cTn id="78" dur="500" fill="hold"/>
                                        <p:tgtEl>
                                          <p:spTgt spid="37908"/>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792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7921">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7921">
                                            <p:txEl>
                                              <p:pRg st="1" end="1"/>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79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p:bldP spid="37897" grpId="0"/>
      <p:bldP spid="37898" grpId="0" animBg="1"/>
      <p:bldP spid="37899" grpId="0"/>
      <p:bldP spid="37900" grpId="0"/>
      <p:bldP spid="37901" grpId="0" animBg="1"/>
      <p:bldP spid="37902" grpId="0" animBg="1"/>
      <p:bldP spid="37903" grpId="0" animBg="1"/>
      <p:bldP spid="37904" grpId="0" animBg="1"/>
      <p:bldP spid="37905" grpId="0" animBg="1"/>
      <p:bldP spid="37906" grpId="0" animBg="1"/>
      <p:bldP spid="37907" grpId="0" animBg="1"/>
      <p:bldP spid="37908" grpId="0" animBg="1"/>
      <p:bldP spid="37909" grpId="0" animBg="1"/>
      <p:bldP spid="37910" grpId="0" animBg="1"/>
      <p:bldP spid="37911" grpId="0" animBg="1"/>
      <p:bldP spid="37912" grpId="0" animBg="1"/>
      <p:bldP spid="37913" grpId="0" animBg="1"/>
      <p:bldP spid="379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930843" y="1144459"/>
            <a:ext cx="7257600" cy="3506399"/>
          </a:xfrm>
        </p:spPr>
        <p:txBody>
          <a:bodyPr>
            <a:normAutofit fontScale="85000" lnSpcReduction="20000"/>
          </a:bodyPr>
          <a:lstStyle/>
          <a:p>
            <a:pPr marL="0" indent="0">
              <a:lnSpc>
                <a:spcPct val="120000"/>
              </a:lnSpc>
              <a:spcBef>
                <a:spcPts val="0"/>
              </a:spcBef>
              <a:spcAft>
                <a:spcPts val="600"/>
              </a:spcAft>
              <a:buNone/>
            </a:pPr>
            <a:r>
              <a:rPr lang="en-US" sz="4400" dirty="0">
                <a:latin typeface="Arial" panose="020B0604020202020204" pitchFamily="34" charset="0"/>
                <a:cs typeface="Arial" panose="020B0604020202020204" pitchFamily="34" charset="0"/>
              </a:rPr>
              <a:t>Do we have all the ideas we need to explain why some traits are more common and some more rare?</a:t>
            </a:r>
          </a:p>
          <a:p>
            <a:pPr marL="0" indent="0">
              <a:lnSpc>
                <a:spcPct val="120000"/>
              </a:lnSpc>
              <a:spcBef>
                <a:spcPts val="0"/>
              </a:spcBef>
              <a:spcAft>
                <a:spcPts val="600"/>
              </a:spcAft>
              <a:buNone/>
            </a:pPr>
            <a:endParaRPr lang="en-US" sz="4400" dirty="0">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r>
              <a:rPr lang="en-US" sz="4400" dirty="0">
                <a:latin typeface="Arial" panose="020B0604020202020204" pitchFamily="34" charset="0"/>
                <a:cs typeface="Arial" panose="020B0604020202020204" pitchFamily="34" charset="0"/>
              </a:rPr>
              <a:t>Would it help to have more information?</a:t>
            </a:r>
          </a:p>
        </p:txBody>
      </p:sp>
    </p:spTree>
    <p:extLst>
      <p:ext uri="{BB962C8B-B14F-4D97-AF65-F5344CB8AC3E}">
        <p14:creationId xmlns:p14="http://schemas.microsoft.com/office/powerpoint/2010/main" val="185806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65372F-1549-4A28-8DD7-F3DD5DF611DB}"/>
              </a:ext>
            </a:extLst>
          </p:cNvPr>
          <p:cNvSpPr>
            <a:spLocks noGrp="1"/>
          </p:cNvSpPr>
          <p:nvPr>
            <p:ph type="title"/>
          </p:nvPr>
        </p:nvSpPr>
        <p:spPr/>
        <p:txBody>
          <a:bodyPr>
            <a:normAutofit fontScale="90000"/>
          </a:bodyPr>
          <a:lstStyle/>
          <a:p>
            <a:r>
              <a:rPr lang="en-US" dirty="0"/>
              <a:t>LS01 Teacher Resource: What did we figure out?</a:t>
            </a:r>
          </a:p>
        </p:txBody>
      </p:sp>
      <p:sp>
        <p:nvSpPr>
          <p:cNvPr id="3" name="Text Placeholder 2">
            <a:extLst>
              <a:ext uri="{FF2B5EF4-FFF2-40B4-BE49-F238E27FC236}">
                <a16:creationId xmlns:a16="http://schemas.microsoft.com/office/drawing/2014/main" xmlns="" id="{1D25D49C-D6E2-4BB2-B97B-991A8AD1AA9D}"/>
              </a:ext>
            </a:extLst>
          </p:cNvPr>
          <p:cNvSpPr>
            <a:spLocks noGrp="1"/>
          </p:cNvSpPr>
          <p:nvPr>
            <p:ph type="body" sz="quarter" idx="10"/>
          </p:nvPr>
        </p:nvSpPr>
        <p:spPr>
          <a:xfrm>
            <a:off x="434145" y="835917"/>
            <a:ext cx="5923455" cy="2476688"/>
          </a:xfrm>
        </p:spPr>
        <p:txBody>
          <a:bodyPr>
            <a:noAutofit/>
          </a:bodyPr>
          <a:lstStyle/>
          <a:p>
            <a:r>
              <a:rPr lang="en-US" b="1" dirty="0">
                <a:cs typeface="Arial" panose="020B0604020202020204" pitchFamily="34" charset="0"/>
              </a:rPr>
              <a:t>What did we figure out? </a:t>
            </a:r>
          </a:p>
          <a:p>
            <a:pPr>
              <a:spcBef>
                <a:spcPts val="0"/>
              </a:spcBef>
            </a:pPr>
            <a:r>
              <a:rPr lang="en-US" dirty="0">
                <a:cs typeface="Arial" panose="020B0604020202020204" pitchFamily="34" charset="0"/>
              </a:rPr>
              <a:t>We have shifted focus and are now looking at traits as they occur in populations. We have data about the occurrence of several traits within the population of our class. Variation occurs in our class population for all the traits. Some of the most common variants are dominant but some are recessive. We learned the terms gene pool and frequency and got some practice</a:t>
            </a:r>
          </a:p>
        </p:txBody>
      </p:sp>
      <p:sp>
        <p:nvSpPr>
          <p:cNvPr id="4" name="Text Placeholder 3">
            <a:extLst>
              <a:ext uri="{FF2B5EF4-FFF2-40B4-BE49-F238E27FC236}">
                <a16:creationId xmlns:a16="http://schemas.microsoft.com/office/drawing/2014/main" xmlns="" id="{208F7F20-B1DD-4198-847E-F58DD1C14AC0}"/>
              </a:ext>
            </a:extLst>
          </p:cNvPr>
          <p:cNvSpPr>
            <a:spLocks noGrp="1"/>
          </p:cNvSpPr>
          <p:nvPr>
            <p:ph type="body" sz="quarter" idx="11"/>
          </p:nvPr>
        </p:nvSpPr>
        <p:spPr>
          <a:xfrm>
            <a:off x="434145" y="3306010"/>
            <a:ext cx="8416925" cy="1208995"/>
          </a:xfrm>
        </p:spPr>
        <p:txBody>
          <a:bodyPr>
            <a:normAutofit/>
          </a:bodyPr>
          <a:lstStyle/>
          <a:p>
            <a:pPr>
              <a:spcBef>
                <a:spcPts val="0"/>
              </a:spcBef>
            </a:pPr>
            <a:r>
              <a:rPr lang="en-US" sz="2000" dirty="0">
                <a:cs typeface="Arial" panose="020B0604020202020204" pitchFamily="34" charset="0"/>
              </a:rPr>
              <a:t>using them. We realize that we need more information to figure out what determines how common a variation is in a population.</a:t>
            </a:r>
          </a:p>
          <a:p>
            <a:endParaRPr lang="en-US" sz="2000" i="1" dirty="0"/>
          </a:p>
        </p:txBody>
      </p:sp>
      <p:sp>
        <p:nvSpPr>
          <p:cNvPr id="5" name="Text Placeholder 3">
            <a:extLst>
              <a:ext uri="{FF2B5EF4-FFF2-40B4-BE49-F238E27FC236}">
                <a16:creationId xmlns:a16="http://schemas.microsoft.com/office/drawing/2014/main" xmlns="" id="{62DB5103-FB8C-4C2B-9E55-411D515FE8EA}"/>
              </a:ext>
            </a:extLst>
          </p:cNvPr>
          <p:cNvSpPr txBox="1">
            <a:spLocks/>
          </p:cNvSpPr>
          <p:nvPr/>
        </p:nvSpPr>
        <p:spPr>
          <a:xfrm>
            <a:off x="434145" y="4363200"/>
            <a:ext cx="8416925" cy="165888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cs typeface="Arial" panose="020B0604020202020204" pitchFamily="34" charset="0"/>
              </a:rPr>
              <a:t>LS01 Teacher Notes:</a:t>
            </a:r>
          </a:p>
          <a:p>
            <a:endParaRPr lang="en-US" b="1" dirty="0">
              <a:cs typeface="Arial" panose="020B0604020202020204" pitchFamily="34" charset="0"/>
            </a:endParaRPr>
          </a:p>
          <a:p>
            <a:r>
              <a:rPr lang="en-US" i="1" dirty="0">
                <a:cs typeface="Arial" panose="020B0604020202020204" pitchFamily="34" charset="0"/>
              </a:rPr>
              <a:t>What went well</a:t>
            </a:r>
          </a:p>
          <a:p>
            <a:endParaRPr lang="en-US" i="1" dirty="0">
              <a:cs typeface="Arial" panose="020B0604020202020204" pitchFamily="34" charset="0"/>
            </a:endParaRPr>
          </a:p>
          <a:p>
            <a:r>
              <a:rPr lang="en-US" i="1" dirty="0">
                <a:cs typeface="Arial" panose="020B0604020202020204" pitchFamily="34" charset="0"/>
              </a:rPr>
              <a:t>What I would change</a:t>
            </a:r>
          </a:p>
        </p:txBody>
      </p:sp>
    </p:spTree>
    <p:extLst>
      <p:ext uri="{BB962C8B-B14F-4D97-AF65-F5344CB8AC3E}">
        <p14:creationId xmlns:p14="http://schemas.microsoft.com/office/powerpoint/2010/main" val="1588588113"/>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CBF5F3-B05E-4B41-829E-50F43F8CC0B8}"/>
              </a:ext>
            </a:extLst>
          </p:cNvPr>
          <p:cNvSpPr>
            <a:spLocks noGrp="1"/>
          </p:cNvSpPr>
          <p:nvPr>
            <p:ph type="title"/>
          </p:nvPr>
        </p:nvSpPr>
        <p:spPr/>
        <p:txBody>
          <a:bodyPr>
            <a:normAutofit fontScale="90000"/>
          </a:bodyPr>
          <a:lstStyle/>
          <a:p>
            <a:r>
              <a:rPr lang="en-US" dirty="0"/>
              <a:t>LS02 Teacher resources: Learning Segment Overview</a:t>
            </a:r>
          </a:p>
        </p:txBody>
      </p:sp>
      <p:sp>
        <p:nvSpPr>
          <p:cNvPr id="3" name="Text Placeholder 2">
            <a:extLst>
              <a:ext uri="{FF2B5EF4-FFF2-40B4-BE49-F238E27FC236}">
                <a16:creationId xmlns:a16="http://schemas.microsoft.com/office/drawing/2014/main" xmlns="" id="{E38CF8F6-DD5E-409A-A397-25D703ACA942}"/>
              </a:ext>
            </a:extLst>
          </p:cNvPr>
          <p:cNvSpPr>
            <a:spLocks noGrp="1"/>
          </p:cNvSpPr>
          <p:nvPr>
            <p:ph type="body" sz="quarter" idx="10"/>
          </p:nvPr>
        </p:nvSpPr>
        <p:spPr>
          <a:xfrm>
            <a:off x="2713212" y="1045303"/>
            <a:ext cx="6135588" cy="1330807"/>
          </a:xfrm>
        </p:spPr>
        <p:txBody>
          <a:bodyPr>
            <a:noAutofit/>
          </a:bodyPr>
          <a:lstStyle/>
          <a:p>
            <a:r>
              <a:rPr lang="en-US" b="1" dirty="0">
                <a:ea typeface="Arial" charset="0"/>
                <a:cs typeface="Arial" panose="020B0604020202020204" pitchFamily="34" charset="0"/>
                <a:sym typeface="Helvetica Light"/>
              </a:rPr>
              <a:t>P→Q: </a:t>
            </a:r>
            <a:r>
              <a:rPr lang="en-US" dirty="0"/>
              <a:t>We work in groups to make sense of maps showing the global distribution of 5 traits: Huntington’s disease, lactose intolerance, height, cystic fibrosis, and sickle cell anemia. After reporting out what we notice and what we wonder, we refine our driving question for the unit. </a:t>
            </a:r>
          </a:p>
        </p:txBody>
      </p:sp>
      <p:sp>
        <p:nvSpPr>
          <p:cNvPr id="4" name="Text Placeholder 3">
            <a:extLst>
              <a:ext uri="{FF2B5EF4-FFF2-40B4-BE49-F238E27FC236}">
                <a16:creationId xmlns:a16="http://schemas.microsoft.com/office/drawing/2014/main" xmlns="" id="{F6AA4AF5-CB12-47F1-8B6B-22CBE6E73D71}"/>
              </a:ext>
            </a:extLst>
          </p:cNvPr>
          <p:cNvSpPr>
            <a:spLocks noGrp="1"/>
          </p:cNvSpPr>
          <p:nvPr>
            <p:ph type="body" sz="quarter" idx="11"/>
          </p:nvPr>
        </p:nvSpPr>
        <p:spPr>
          <a:xfrm>
            <a:off x="791845" y="2591405"/>
            <a:ext cx="1497850" cy="469627"/>
          </a:xfrm>
        </p:spPr>
        <p:txBody>
          <a:bodyPr/>
          <a:lstStyle/>
          <a:p>
            <a:r>
              <a:rPr lang="en-US" dirty="0"/>
              <a:t>Time: 35 min</a:t>
            </a:r>
          </a:p>
        </p:txBody>
      </p:sp>
      <p:sp>
        <p:nvSpPr>
          <p:cNvPr id="8" name="Text Placeholder 2">
            <a:extLst>
              <a:ext uri="{FF2B5EF4-FFF2-40B4-BE49-F238E27FC236}">
                <a16:creationId xmlns:a16="http://schemas.microsoft.com/office/drawing/2014/main" xmlns="" id="{0E895CBD-F399-44B5-8438-81D84960ACE5}"/>
              </a:ext>
            </a:extLst>
          </p:cNvPr>
          <p:cNvSpPr>
            <a:spLocks noGrp="1"/>
          </p:cNvSpPr>
          <p:nvPr>
            <p:ph type="body" sz="quarter" idx="12"/>
          </p:nvPr>
        </p:nvSpPr>
        <p:spPr>
          <a:xfrm>
            <a:off x="338400" y="3276326"/>
            <a:ext cx="8510400" cy="2757273"/>
          </a:xfrm>
        </p:spPr>
        <p:txBody>
          <a:bodyPr>
            <a:noAutofit/>
          </a:bodyPr>
          <a:lstStyle/>
          <a:p>
            <a:pPr marL="0" indent="0">
              <a:buNone/>
            </a:pPr>
            <a:r>
              <a:rPr lang="en-US" sz="1600" i="1" u="sng" dirty="0">
                <a:cs typeface="Arial" panose="020B0604020202020204" pitchFamily="34" charset="0"/>
              </a:rPr>
              <a:t>Resources you will need:</a:t>
            </a:r>
          </a:p>
          <a:p>
            <a:pPr marL="0" indent="0" defTabSz="410751" hangingPunct="0">
              <a:buNone/>
            </a:pPr>
            <a:r>
              <a:rPr lang="en-US" sz="1600" dirty="0" smtClean="0">
                <a:ea typeface="Arial" charset="0"/>
                <a:cs typeface="Arial" panose="020B0604020202020204" pitchFamily="34" charset="0"/>
              </a:rPr>
              <a:t>P</a:t>
            </a:r>
            <a:r>
              <a:rPr lang="en-US" sz="1600" dirty="0" smtClean="0">
                <a:ea typeface="Arial" charset="0"/>
                <a:cs typeface="Arial" panose="020B0604020202020204" pitchFamily="34" charset="0"/>
                <a:sym typeface="Helvetica Light"/>
              </a:rPr>
              <a:t>owerPoint; PV </a:t>
            </a:r>
            <a:r>
              <a:rPr lang="en-US" sz="1600" dirty="0" smtClean="0">
                <a:ea typeface="Arial" charset="0"/>
                <a:cs typeface="Arial" panose="020B0604020202020204" pitchFamily="34" charset="0"/>
              </a:rPr>
              <a:t>Doodle Sheet</a:t>
            </a:r>
          </a:p>
          <a:p>
            <a:pPr marL="0" indent="0" defTabSz="410751" hangingPunct="0">
              <a:buNone/>
            </a:pPr>
            <a:r>
              <a:rPr lang="en-US" dirty="0" smtClean="0">
                <a:ea typeface="Arial" charset="0"/>
                <a:cs typeface="Arial" panose="020B0604020202020204" pitchFamily="34" charset="0"/>
                <a:sym typeface="Helvetica Light"/>
              </a:rPr>
              <a:t>PV 02 Case Study x 5 (f</a:t>
            </a:r>
            <a:r>
              <a:rPr lang="en-US" sz="1600" dirty="0" smtClean="0">
                <a:ea typeface="Arial" charset="0"/>
                <a:cs typeface="Arial" panose="020B0604020202020204" pitchFamily="34" charset="0"/>
                <a:sym typeface="Helvetica Light"/>
              </a:rPr>
              <a:t>requency </a:t>
            </a:r>
            <a:r>
              <a:rPr lang="en-US" sz="1600" dirty="0" smtClean="0">
                <a:ea typeface="Arial" charset="0"/>
                <a:cs typeface="Arial" panose="020B0604020202020204" pitchFamily="34" charset="0"/>
                <a:sym typeface="Helvetica Light"/>
              </a:rPr>
              <a:t>maps showing the distribution </a:t>
            </a:r>
            <a:r>
              <a:rPr lang="en-US" sz="1600" dirty="0">
                <a:ea typeface="Arial" charset="0"/>
                <a:cs typeface="Arial" panose="020B0604020202020204" pitchFamily="34" charset="0"/>
                <a:sym typeface="Helvetica Light"/>
              </a:rPr>
              <a:t>of 5 traits for each lab </a:t>
            </a:r>
            <a:r>
              <a:rPr lang="en-US" sz="1600" dirty="0" smtClean="0">
                <a:ea typeface="Arial" charset="0"/>
                <a:cs typeface="Arial" panose="020B0604020202020204" pitchFamily="34" charset="0"/>
                <a:sym typeface="Helvetica Light"/>
              </a:rPr>
              <a:t>group) </a:t>
            </a:r>
          </a:p>
          <a:p>
            <a:pPr marL="0" lvl="0" indent="0">
              <a:buNone/>
            </a:pPr>
            <a:r>
              <a:rPr lang="en-US" sz="1600" dirty="0" smtClean="0">
                <a:ea typeface="Arial" charset="0"/>
                <a:cs typeface="Arial" panose="020B0604020202020204" pitchFamily="34" charset="0"/>
                <a:sym typeface="Helvetica Light"/>
              </a:rPr>
              <a:t>unless </a:t>
            </a:r>
            <a:r>
              <a:rPr lang="en-US" sz="1600" dirty="0">
                <a:ea typeface="Arial" charset="0"/>
                <a:cs typeface="Arial" panose="020B0604020202020204" pitchFamily="34" charset="0"/>
                <a:sym typeface="Helvetica Light"/>
              </a:rPr>
              <a:t>you plan to just show the </a:t>
            </a:r>
            <a:r>
              <a:rPr lang="en-US" sz="1600" dirty="0" smtClean="0">
                <a:ea typeface="Arial" charset="0"/>
                <a:cs typeface="Arial" panose="020B0604020202020204" pitchFamily="34" charset="0"/>
                <a:sym typeface="Helvetica Light"/>
              </a:rPr>
              <a:t>slides</a:t>
            </a:r>
            <a:endParaRPr lang="en-US" sz="1600" dirty="0">
              <a:ea typeface="Arial" charset="0"/>
              <a:cs typeface="Arial" panose="020B0604020202020204" pitchFamily="34" charset="0"/>
              <a:sym typeface="Helvetica Light"/>
            </a:endParaRPr>
          </a:p>
          <a:p>
            <a:endParaRPr lang="en-US" sz="1600" i="1" u="sng" dirty="0">
              <a:cs typeface="Arial" panose="020B0604020202020204" pitchFamily="34" charset="0"/>
            </a:endParaRPr>
          </a:p>
          <a:p>
            <a:pPr marL="0" indent="0">
              <a:buNone/>
            </a:pPr>
            <a:r>
              <a:rPr lang="en-US" sz="1600" i="1" u="sng" dirty="0">
                <a:cs typeface="Arial" panose="020B0604020202020204" pitchFamily="34" charset="0"/>
              </a:rPr>
              <a:t>Websites of interest:</a:t>
            </a:r>
          </a:p>
          <a:p>
            <a:endParaRPr lang="en-US" sz="1600" i="1" u="sng" dirty="0">
              <a:cs typeface="Arial" panose="020B0604020202020204" pitchFamily="34" charset="0"/>
            </a:endParaRPr>
          </a:p>
          <a:p>
            <a:pPr marL="0" indent="0">
              <a:buNone/>
            </a:pPr>
            <a:r>
              <a:rPr lang="en-US" sz="1600" i="1" u="sng" dirty="0">
                <a:cs typeface="Arial" panose="020B0604020202020204" pitchFamily="34" charset="0"/>
              </a:rPr>
              <a:t>MBER Essentials:</a:t>
            </a:r>
          </a:p>
          <a:p>
            <a:endParaRPr lang="en-US" sz="1600" dirty="0"/>
          </a:p>
        </p:txBody>
      </p:sp>
    </p:spTree>
    <p:extLst>
      <p:ext uri="{BB962C8B-B14F-4D97-AF65-F5344CB8AC3E}">
        <p14:creationId xmlns:p14="http://schemas.microsoft.com/office/powerpoint/2010/main" val="212557326"/>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r>
              <a:rPr lang="en-US" sz="1800" dirty="0">
                <a:cs typeface="Arial" panose="020B0604020202020204" pitchFamily="34" charset="0"/>
              </a:rPr>
              <a:t>Students study maps showing the global distribution of 5 traits: Huntington’s disease, lactose intolerance, height, cystic fibrosis, and sickle cell anemia. We then formalize a driving question which may echo our earlier question about what makes a trait common or rare</a:t>
            </a:r>
            <a:r>
              <a:rPr lang="en-US" sz="1800" dirty="0" smtClean="0">
                <a:cs typeface="Arial" panose="020B0604020202020204" pitchFamily="34" charset="0"/>
              </a:rPr>
              <a:t>.</a:t>
            </a:r>
          </a:p>
          <a:p>
            <a:r>
              <a:rPr lang="en-US" sz="1800" dirty="0">
                <a:cs typeface="Arial" panose="020B0604020202020204" pitchFamily="34" charset="0"/>
              </a:rPr>
              <a:t>They can do this in groups with printed out maps, but if time is short, just show the maps on the </a:t>
            </a:r>
            <a:r>
              <a:rPr lang="en-US" sz="1800" dirty="0" smtClean="0">
                <a:cs typeface="Arial" panose="020B0604020202020204" pitchFamily="34" charset="0"/>
              </a:rPr>
              <a:t>PowerPoint. </a:t>
            </a:r>
            <a:r>
              <a:rPr lang="en-US" sz="1800" dirty="0">
                <a:cs typeface="Arial" panose="020B0604020202020204" pitchFamily="34" charset="0"/>
              </a:rPr>
              <a:t>Either way, they write what they notice on doodle sheets and share ideas with class. One thing they should notice is that in all 5 cases there are significant differences in the frequencies of the trait across different areas. Students write questions they have about the maps on doodle sheets, pair/share then share out with class. </a:t>
            </a:r>
            <a:endParaRPr lang="en-US" sz="1800" dirty="0" smtClean="0">
              <a:cs typeface="Arial" panose="020B0604020202020204" pitchFamily="34" charset="0"/>
            </a:endParaRPr>
          </a:p>
          <a:p>
            <a:r>
              <a:rPr lang="en-US" sz="1800" dirty="0">
                <a:cs typeface="Arial" panose="020B0604020202020204" pitchFamily="34" charset="0"/>
              </a:rPr>
              <a:t>Generate a list of questions students have about the phenomenon of the various distributions of traits shown in the maps. Work to pick (or develop) a driving question from this list. Guide students to choose (or develop) a question about what makes traits more common, and why frequencies differ in different geographic areas.</a:t>
            </a:r>
          </a:p>
          <a:p>
            <a:endParaRPr lang="en-US" sz="1800" dirty="0">
              <a:cs typeface="Arial" panose="020B0604020202020204" pitchFamily="34" charset="0"/>
            </a:endParaRPr>
          </a:p>
          <a:p>
            <a:endParaRPr lang="en-US" sz="1800" dirty="0">
              <a:cs typeface="Arial" panose="020B0604020202020204" pitchFamily="34" charset="0"/>
            </a:endParaRPr>
          </a:p>
          <a:p>
            <a:pPr>
              <a:spcBef>
                <a:spcPts val="0"/>
              </a:spcBef>
            </a:pPr>
            <a:endParaRPr lang="en-US" dirty="0"/>
          </a:p>
        </p:txBody>
      </p:sp>
    </p:spTree>
    <p:extLst>
      <p:ext uri="{BB962C8B-B14F-4D97-AF65-F5344CB8AC3E}">
        <p14:creationId xmlns:p14="http://schemas.microsoft.com/office/powerpoint/2010/main" val="2736093918"/>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CB6B43E-C50B-410B-9174-C17BBD1C6E48}"/>
              </a:ext>
            </a:extLst>
          </p:cNvPr>
          <p:cNvSpPr txBox="1">
            <a:spLocks/>
          </p:cNvSpPr>
          <p:nvPr/>
        </p:nvSpPr>
        <p:spPr>
          <a:xfrm>
            <a:off x="1291302" y="1302651"/>
            <a:ext cx="6530400" cy="13390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dirty="0">
                <a:latin typeface="Arial" panose="020B0604020202020204" pitchFamily="34" charset="0"/>
                <a:cs typeface="Arial" panose="020B0604020202020204" pitchFamily="34" charset="0"/>
              </a:rPr>
              <a:t>Let’s look at some other traits and how they occur in </a:t>
            </a:r>
            <a:r>
              <a:rPr lang="en-US" sz="3500" b="1" dirty="0" smtClean="0">
                <a:latin typeface="Arial" panose="020B0604020202020204" pitchFamily="34" charset="0"/>
                <a:cs typeface="Arial" panose="020B0604020202020204" pitchFamily="34" charset="0"/>
              </a:rPr>
              <a:t>much larger </a:t>
            </a:r>
            <a:r>
              <a:rPr lang="en-US" sz="3500" b="1" dirty="0">
                <a:latin typeface="Arial" panose="020B0604020202020204" pitchFamily="34" charset="0"/>
                <a:cs typeface="Arial" panose="020B0604020202020204" pitchFamily="34" charset="0"/>
              </a:rPr>
              <a:t>populations…</a:t>
            </a:r>
          </a:p>
        </p:txBody>
      </p:sp>
    </p:spTree>
    <p:extLst>
      <p:ext uri="{BB962C8B-B14F-4D97-AF65-F5344CB8AC3E}">
        <p14:creationId xmlns:p14="http://schemas.microsoft.com/office/powerpoint/2010/main" val="22412026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4525" y="2340194"/>
            <a:ext cx="6011862" cy="1606550"/>
          </a:xfrm>
        </p:spPr>
        <p:txBody>
          <a:bodyPr>
            <a:normAutofit fontScale="90000"/>
          </a:bodyPr>
          <a:lstStyle/>
          <a:p>
            <a:pPr algn="l"/>
            <a:r>
              <a:rPr lang="en-US" dirty="0" smtClean="0">
                <a:latin typeface="Arial" panose="020B0604020202020204" pitchFamily="34" charset="0"/>
                <a:cs typeface="Arial" panose="020B0604020202020204" pitchFamily="34" charset="0"/>
              </a:rPr>
              <a:t>What </a:t>
            </a:r>
            <a:r>
              <a:rPr lang="en-US" dirty="0">
                <a:latin typeface="Arial" panose="020B0604020202020204" pitchFamily="34" charset="0"/>
                <a:cs typeface="Arial" panose="020B0604020202020204" pitchFamily="34" charset="0"/>
              </a:rPr>
              <a:t>do you notice? Write your ideas in </a:t>
            </a:r>
            <a:r>
              <a:rPr lang="en-US" b="1" dirty="0">
                <a:latin typeface="Arial" panose="020B0604020202020204" pitchFamily="34" charset="0"/>
                <a:cs typeface="Arial" panose="020B0604020202020204" pitchFamily="34" charset="0"/>
              </a:rPr>
              <a:t>Doodle Box A</a:t>
            </a:r>
            <a:r>
              <a:rPr lang="en-US" dirty="0">
                <a:latin typeface="Arial" panose="020B0604020202020204" pitchFamily="34" charset="0"/>
                <a:cs typeface="Arial" panose="020B0604020202020204" pitchFamily="34" charset="0"/>
              </a:rPr>
              <a:t>.</a:t>
            </a:r>
          </a:p>
        </p:txBody>
      </p:sp>
      <p:sp>
        <p:nvSpPr>
          <p:cNvPr id="3" name="Content Placeholder 2"/>
          <p:cNvSpPr>
            <a:spLocks noGrp="1"/>
          </p:cNvSpPr>
          <p:nvPr>
            <p:ph idx="4294967295"/>
          </p:nvPr>
        </p:nvSpPr>
        <p:spPr>
          <a:xfrm>
            <a:off x="2160538" y="4672914"/>
            <a:ext cx="5961062" cy="1258888"/>
          </a:xfrm>
        </p:spPr>
        <p:txBody>
          <a:bodyPr>
            <a:noAutofit/>
          </a:bodyPr>
          <a:lstStyle/>
          <a:p>
            <a:pPr marL="0" indent="0">
              <a:buNone/>
            </a:pPr>
            <a:r>
              <a:rPr lang="en-US" sz="4000" dirty="0" smtClean="0">
                <a:latin typeface="Arial" panose="020B0604020202020204" pitchFamily="34" charset="0"/>
                <a:cs typeface="Arial" panose="020B0604020202020204" pitchFamily="34" charset="0"/>
              </a:rPr>
              <a:t>All group members be prepared to share out with the class.</a:t>
            </a:r>
            <a:endParaRPr lang="en-US" sz="4000" dirty="0">
              <a:latin typeface="Arial" panose="020B0604020202020204" pitchFamily="34" charset="0"/>
              <a:cs typeface="Arial" panose="020B0604020202020204" pitchFamily="34" charset="0"/>
            </a:endParaRPr>
          </a:p>
        </p:txBody>
      </p:sp>
      <p:pic>
        <p:nvPicPr>
          <p:cNvPr id="6" name="pasted-image.pdf">
            <a:extLst>
              <a:ext uri="{FF2B5EF4-FFF2-40B4-BE49-F238E27FC236}">
                <a16:creationId xmlns="" xmlns:a16="http://schemas.microsoft.com/office/drawing/2014/main" id="{5BF79A83-E477-4ABF-981C-F5EB4A18DF5D}"/>
              </a:ext>
            </a:extLst>
          </p:cNvPr>
          <p:cNvPicPr>
            <a:picLocks noChangeAspect="1"/>
          </p:cNvPicPr>
          <p:nvPr/>
        </p:nvPicPr>
        <p:blipFill>
          <a:blip r:embed="rId3"/>
          <a:stretch>
            <a:fillRect/>
          </a:stretch>
        </p:blipFill>
        <p:spPr>
          <a:xfrm>
            <a:off x="1117054" y="4788801"/>
            <a:ext cx="898030" cy="1143001"/>
          </a:xfrm>
          <a:prstGeom prst="rect">
            <a:avLst/>
          </a:prstGeom>
          <a:ln w="12700">
            <a:miter lim="400000"/>
          </a:ln>
        </p:spPr>
      </p:pic>
      <p:pic>
        <p:nvPicPr>
          <p:cNvPr id="7" name="pasted-image.pdf">
            <a:extLst>
              <a:ext uri="{FF2B5EF4-FFF2-40B4-BE49-F238E27FC236}">
                <a16:creationId xmlns="" xmlns:a16="http://schemas.microsoft.com/office/drawing/2014/main" id="{BB52A2F4-7972-4E15-832D-95C7AC2A0923}"/>
              </a:ext>
            </a:extLst>
          </p:cNvPr>
          <p:cNvPicPr>
            <a:picLocks noChangeAspect="1"/>
          </p:cNvPicPr>
          <p:nvPr/>
        </p:nvPicPr>
        <p:blipFill>
          <a:blip r:embed="rId4"/>
          <a:stretch>
            <a:fillRect/>
          </a:stretch>
        </p:blipFill>
        <p:spPr>
          <a:xfrm>
            <a:off x="1262508" y="2541672"/>
            <a:ext cx="898030" cy="905405"/>
          </a:xfrm>
          <a:prstGeom prst="rect">
            <a:avLst/>
          </a:prstGeom>
          <a:ln w="12700">
            <a:miter lim="400000"/>
          </a:ln>
        </p:spPr>
      </p:pic>
      <p:sp>
        <p:nvSpPr>
          <p:cNvPr id="4" name="TextBox 3"/>
          <p:cNvSpPr txBox="1"/>
          <p:nvPr/>
        </p:nvSpPr>
        <p:spPr>
          <a:xfrm>
            <a:off x="526942" y="284337"/>
            <a:ext cx="8276095" cy="1384995"/>
          </a:xfrm>
          <a:prstGeom prst="rect">
            <a:avLst/>
          </a:prstGeom>
          <a:noFill/>
        </p:spPr>
        <p:txBody>
          <a:bodyPr wrap="square" rtlCol="0">
            <a:spAutoFit/>
          </a:bodyPr>
          <a:lstStyle/>
          <a:p>
            <a:r>
              <a:rPr lang="en-US" sz="2800" i="1" dirty="0" smtClean="0">
                <a:latin typeface="Cambria" charset="0"/>
                <a:ea typeface="Cambria" charset="0"/>
                <a:cs typeface="Cambria" charset="0"/>
              </a:rPr>
              <a:t>Study the maps showing the distributions of several genetic traits in the global population of humans. Discuss in your group. Then</a:t>
            </a:r>
            <a:r>
              <a:rPr lang="is-IS" sz="2800" i="1" dirty="0" smtClean="0">
                <a:latin typeface="Cambria" charset="0"/>
                <a:ea typeface="Cambria" charset="0"/>
                <a:cs typeface="Cambria" charset="0"/>
              </a:rPr>
              <a:t>…</a:t>
            </a:r>
            <a:endParaRPr lang="en-US" sz="2800" i="1" dirty="0">
              <a:latin typeface="Cambria" charset="0"/>
              <a:ea typeface="Cambria" charset="0"/>
              <a:cs typeface="Cambria" charset="0"/>
            </a:endParaRPr>
          </a:p>
        </p:txBody>
      </p:sp>
    </p:spTree>
    <p:extLst>
      <p:ext uri="{BB962C8B-B14F-4D97-AF65-F5344CB8AC3E}">
        <p14:creationId xmlns:p14="http://schemas.microsoft.com/office/powerpoint/2010/main" val="101320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200" dirty="0">
                <a:solidFill>
                  <a:schemeClr val="bg1"/>
                </a:solidFill>
                <a:latin typeface="+mn-lt"/>
              </a:rPr>
              <a:t>PQM [For Teachers Only] </a:t>
            </a:r>
          </a:p>
        </p:txBody>
      </p:sp>
      <p:sp>
        <p:nvSpPr>
          <p:cNvPr id="4" name="Text Placeholder 3">
            <a:extLst>
              <a:ext uri="{FF2B5EF4-FFF2-40B4-BE49-F238E27FC236}">
                <a16:creationId xmlns:a16="http://schemas.microsoft.com/office/drawing/2014/main" xmlns="" id="{F1CA3513-4AB5-4AFF-B14C-0C64E56A38FE}"/>
              </a:ext>
            </a:extLst>
          </p:cNvPr>
          <p:cNvSpPr>
            <a:spLocks noGrp="1"/>
          </p:cNvSpPr>
          <p:nvPr>
            <p:ph type="body" sz="quarter" idx="10"/>
          </p:nvPr>
        </p:nvSpPr>
        <p:spPr>
          <a:xfrm>
            <a:off x="446087" y="692756"/>
            <a:ext cx="8251825" cy="5614443"/>
          </a:xfrm>
        </p:spPr>
        <p:txBody>
          <a:bodyPr>
            <a:normAutofit fontScale="70000" lnSpcReduction="20000"/>
          </a:bodyPr>
          <a:lstStyle/>
          <a:p>
            <a:r>
              <a:rPr lang="en-US" sz="2900" b="1" dirty="0">
                <a:ea typeface="Arial" charset="0"/>
                <a:cs typeface="Arial" charset="0"/>
                <a:sym typeface="Helvetica Light"/>
              </a:rPr>
              <a:t>Model for Population Variation</a:t>
            </a:r>
          </a:p>
          <a:p>
            <a:endParaRPr lang="en-US" sz="2300" b="1" dirty="0">
              <a:ea typeface="Arial" charset="0"/>
              <a:cs typeface="Arial" charset="0"/>
              <a:sym typeface="Helvetica Light"/>
            </a:endParaRPr>
          </a:p>
          <a:p>
            <a:r>
              <a:rPr lang="en-US" sz="2300" b="1" dirty="0">
                <a:ea typeface="Arial" charset="0"/>
                <a:cs typeface="Arial" charset="0"/>
                <a:sym typeface="Helvetica Light"/>
              </a:rPr>
              <a:t>Phenomenon: </a:t>
            </a:r>
            <a:r>
              <a:rPr lang="en-US" sz="2300" dirty="0"/>
              <a:t>There is variation in phenotypes within populations, and relative frequencies of phenotypes can differ between populations. We observe the distribution of several traits within our class, then observe the global distribution of several other traits.</a:t>
            </a:r>
          </a:p>
          <a:p>
            <a:endParaRPr lang="en-US" sz="2300" b="1" dirty="0">
              <a:ea typeface="Arial" charset="0"/>
              <a:cs typeface="Arial" charset="0"/>
              <a:sym typeface="Helvetica Light"/>
            </a:endParaRPr>
          </a:p>
          <a:p>
            <a:r>
              <a:rPr lang="en-US" sz="2300" b="1" dirty="0">
                <a:ea typeface="Arial" charset="0"/>
                <a:cs typeface="Arial" charset="0"/>
              </a:rPr>
              <a:t>Question: </a:t>
            </a:r>
            <a:r>
              <a:rPr lang="en-US" sz="2300" dirty="0">
                <a:ea typeface="Arial" charset="0"/>
                <a:cs typeface="Arial" charset="0"/>
              </a:rPr>
              <a:t>What determines whether a trait is common or rare</a:t>
            </a:r>
            <a:r>
              <a:rPr lang="en-US" sz="2300" dirty="0"/>
              <a:t>? Why does the distribution of a trait differ from place to place?</a:t>
            </a:r>
          </a:p>
          <a:p>
            <a:endParaRPr lang="en-US" sz="2300" dirty="0"/>
          </a:p>
          <a:p>
            <a:pPr lvl="0"/>
            <a:r>
              <a:rPr lang="en-US" sz="2300" b="1" dirty="0">
                <a:ea typeface="Arial" charset="0"/>
                <a:cs typeface="Arial" charset="0"/>
              </a:rPr>
              <a:t>Model: </a:t>
            </a:r>
          </a:p>
          <a:p>
            <a:pPr marL="257162" indent="-257162">
              <a:buFont typeface="+mj-lt"/>
              <a:buAutoNum type="arabicPeriod"/>
            </a:pPr>
            <a:r>
              <a:rPr lang="en-US" sz="2300" dirty="0"/>
              <a:t>Frequencies of variants (phenotypes) in populations reflect the frequencies of the alleles for those traits in the gene pool of the population.</a:t>
            </a:r>
          </a:p>
          <a:p>
            <a:pPr marL="257162" indent="-257162">
              <a:buFont typeface="+mj-lt"/>
              <a:buAutoNum type="arabicPeriod"/>
            </a:pPr>
            <a:r>
              <a:rPr lang="en-US" sz="2300" dirty="0"/>
              <a:t>Frequencies of alleles in a population stay the same from one generation to the next if all phenotypes have equal chances to survive and reproduce (i.e. no selection, migration or mutation).</a:t>
            </a:r>
          </a:p>
          <a:p>
            <a:pPr marL="257162" indent="-257162">
              <a:buFont typeface="+mj-lt"/>
              <a:buAutoNum type="arabicPeriod"/>
            </a:pPr>
            <a:r>
              <a:rPr lang="en-US" sz="2300" dirty="0"/>
              <a:t>Frequencies of alleles change over time when there is differential survival and reproduction of phenotypes in the population. Alleles associated with advantageous phenotypes increase in frequency, and those associated with disadvantageous phenotypes decrease. </a:t>
            </a:r>
          </a:p>
          <a:p>
            <a:pPr marL="1000112" lvl="1" indent="-257162">
              <a:buFont typeface="+mj-lt"/>
              <a:buAutoNum type="alphaLcPeriod"/>
            </a:pPr>
            <a:r>
              <a:rPr lang="en-US" sz="2300" dirty="0"/>
              <a:t>Environmental factors determine which phenotypes are advantageous or disadvantageous, so distributions of phenotypes often differ geographically. </a:t>
            </a:r>
          </a:p>
          <a:p>
            <a:pPr marL="1000112" lvl="1" indent="-257162">
              <a:buFont typeface="+mj-lt"/>
              <a:buAutoNum type="alphaLcPeriod"/>
            </a:pPr>
            <a:r>
              <a:rPr lang="en-US" sz="2300" dirty="0"/>
              <a:t>Alleles associated with disadvantageous phenotypes decrease in frequency but may never completely disappear because of heterozygotes.</a:t>
            </a:r>
          </a:p>
          <a:p>
            <a:pPr marL="1000112" lvl="1" indent="-257162">
              <a:buFont typeface="+mj-lt"/>
              <a:buAutoNum type="alphaLcPeriod"/>
            </a:pPr>
            <a:r>
              <a:rPr lang="en-US" sz="2300" dirty="0"/>
              <a:t>In an environment where heterozygotes have an advantage over homozygotes, the frequency of disadvantageous alleles may remain unexpectedly high.</a:t>
            </a:r>
          </a:p>
          <a:p>
            <a:endParaRPr lang="en-US" dirty="0"/>
          </a:p>
        </p:txBody>
      </p:sp>
    </p:spTree>
    <p:extLst>
      <p:ext uri="{BB962C8B-B14F-4D97-AF65-F5344CB8AC3E}">
        <p14:creationId xmlns:p14="http://schemas.microsoft.com/office/powerpoint/2010/main" val="531962530"/>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303094"/>
          </a:xfrm>
          <a:prstGeom prst="rect">
            <a:avLst/>
          </a:prstGeom>
        </p:spPr>
      </p:pic>
      <p:sp>
        <p:nvSpPr>
          <p:cNvPr id="4" name="TextBox 3"/>
          <p:cNvSpPr txBox="1"/>
          <p:nvPr/>
        </p:nvSpPr>
        <p:spPr>
          <a:xfrm>
            <a:off x="2705007" y="5472066"/>
            <a:ext cx="3733985" cy="707886"/>
          </a:xfrm>
          <a:prstGeom prst="rect">
            <a:avLst/>
          </a:prstGeom>
          <a:noFill/>
        </p:spPr>
        <p:txBody>
          <a:bodyPr wrap="square" rtlCol="0">
            <a:spAutoFit/>
          </a:bodyPr>
          <a:lstStyle/>
          <a:p>
            <a:pPr algn="ctr"/>
            <a:r>
              <a:rPr lang="en-US" sz="2200" b="1" dirty="0">
                <a:latin typeface="Arial" panose="020B0604020202020204" pitchFamily="34" charset="0"/>
                <a:cs typeface="Arial" panose="020B0604020202020204" pitchFamily="34" charset="0"/>
              </a:rPr>
              <a:t>LACTOSE </a:t>
            </a:r>
            <a:r>
              <a:rPr lang="en-US" sz="2200" b="1" u="sng" dirty="0">
                <a:latin typeface="Arial" panose="020B0604020202020204" pitchFamily="34" charset="0"/>
                <a:cs typeface="Arial" panose="020B0604020202020204" pitchFamily="34" charset="0"/>
              </a:rPr>
              <a:t>IN</a:t>
            </a:r>
            <a:r>
              <a:rPr lang="en-US" sz="2200" b="1" dirty="0">
                <a:latin typeface="Arial" panose="020B0604020202020204" pitchFamily="34" charset="0"/>
                <a:cs typeface="Arial" panose="020B0604020202020204" pitchFamily="34" charset="0"/>
              </a:rPr>
              <a:t>TOLERANCE </a:t>
            </a:r>
          </a:p>
          <a:p>
            <a:endParaRPr lang="en-US" dirty="0"/>
          </a:p>
        </p:txBody>
      </p:sp>
    </p:spTree>
    <p:extLst>
      <p:ext uri="{BB962C8B-B14F-4D97-AF65-F5344CB8AC3E}">
        <p14:creationId xmlns:p14="http://schemas.microsoft.com/office/powerpoint/2010/main" val="1893597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19063"/>
            <a:ext cx="4060825" cy="773112"/>
          </a:xfrm>
        </p:spPr>
        <p:txBody>
          <a:bodyPr>
            <a:noAutofit/>
          </a:bodyPr>
          <a:lstStyle/>
          <a:p>
            <a:r>
              <a:rPr lang="en-US" sz="3200" dirty="0">
                <a:latin typeface="Arial" panose="020B0604020202020204" pitchFamily="34" charset="0"/>
                <a:cs typeface="Arial" panose="020B0604020202020204" pitchFamily="34" charset="0"/>
              </a:rPr>
              <a:t>Huntington’s Disease</a:t>
            </a:r>
          </a:p>
        </p:txBody>
      </p:sp>
      <p:pic>
        <p:nvPicPr>
          <p:cNvPr id="3073" name="imag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00" y="767336"/>
            <a:ext cx="8978400" cy="5093988"/>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
          <p:cNvSpPr txBox="1"/>
          <p:nvPr/>
        </p:nvSpPr>
        <p:spPr>
          <a:xfrm>
            <a:off x="975070" y="5790332"/>
            <a:ext cx="7118605" cy="8718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r>
              <a:rPr lang="en-US" sz="1700" dirty="0">
                <a:solidFill>
                  <a:srgbClr val="000000"/>
                </a:solidFill>
                <a:latin typeface="Arial" panose="020B0604020202020204" pitchFamily="34" charset="0"/>
                <a:ea typeface="Calibri" charset="0"/>
                <a:cs typeface="Arial" panose="020B0604020202020204" pitchFamily="34" charset="0"/>
              </a:rPr>
              <a:t>Gray areas indicate regions with no data. Only consider the pattern among areas where data is available when developing your explanation.</a:t>
            </a:r>
          </a:p>
          <a:p>
            <a:pPr>
              <a:spcAft>
                <a:spcPts val="600"/>
              </a:spcAft>
            </a:pPr>
            <a:r>
              <a:rPr lang="en-US" sz="1600" dirty="0">
                <a:solidFill>
                  <a:srgbClr val="000000"/>
                </a:solidFill>
                <a:latin typeface="Arial" panose="020B0604020202020204" pitchFamily="34" charset="0"/>
                <a:ea typeface="Calibri" charset="0"/>
                <a:cs typeface="Arial" panose="020B0604020202020204" pitchFamily="34" charset="0"/>
              </a:rPr>
              <a:t> </a:t>
            </a:r>
          </a:p>
        </p:txBody>
      </p:sp>
      <p:sp>
        <p:nvSpPr>
          <p:cNvPr id="5" name="Rectangle 5"/>
          <p:cNvSpPr>
            <a:spLocks noChangeArrowheads="1"/>
          </p:cNvSpPr>
          <p:nvPr/>
        </p:nvSpPr>
        <p:spPr bwMode="auto">
          <a:xfrm>
            <a:off x="1563797" y="1257085"/>
            <a:ext cx="63383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anchor="ctr" anchorCtr="0" compatLnSpc="1">
            <a:prstTxWarp prst="textNoShape">
              <a:avLst/>
            </a:prstTxWarp>
            <a:spAutoFit/>
          </a:bodyPr>
          <a:lstStyle/>
          <a:p>
            <a:endParaRPr lang="en-US" sz="1350"/>
          </a:p>
        </p:txBody>
      </p:sp>
      <p:sp>
        <p:nvSpPr>
          <p:cNvPr id="9" name="Rectangle 6"/>
          <p:cNvSpPr>
            <a:spLocks noChangeArrowheads="1"/>
          </p:cNvSpPr>
          <p:nvPr/>
        </p:nvSpPr>
        <p:spPr bwMode="auto">
          <a:xfrm>
            <a:off x="1563797" y="1392236"/>
            <a:ext cx="6338337"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hangingPunct="0">
              <a:spcBef>
                <a:spcPct val="0"/>
              </a:spcBef>
              <a:spcAft>
                <a:spcPct val="0"/>
              </a:spcAft>
            </a:pPr>
            <a:r>
              <a:rPr lang="en-US" altLang="en-US" sz="1350">
                <a:latin typeface="Arial" charset="0"/>
              </a:rPr>
              <a:t/>
            </a:r>
            <a:br>
              <a:rPr lang="en-US" altLang="en-US" sz="1350">
                <a:latin typeface="Arial" charset="0"/>
              </a:rPr>
            </a:br>
            <a:endParaRPr lang="en-US" altLang="en-US" sz="1350">
              <a:latin typeface="Arial" charset="0"/>
            </a:endParaRPr>
          </a:p>
          <a:p>
            <a:pPr eaLnBrk="0" fontAlgn="base" hangingPunct="0">
              <a:spcBef>
                <a:spcPct val="0"/>
              </a:spcBef>
              <a:spcAft>
                <a:spcPct val="0"/>
              </a:spcAft>
            </a:pPr>
            <a:endParaRPr lang="en-US" altLang="en-US" sz="1350">
              <a:latin typeface="Arial" charset="0"/>
            </a:endParaRPr>
          </a:p>
        </p:txBody>
      </p:sp>
      <p:sp>
        <p:nvSpPr>
          <p:cNvPr id="10" name="Rectangle 7"/>
          <p:cNvSpPr>
            <a:spLocks noChangeArrowheads="1"/>
          </p:cNvSpPr>
          <p:nvPr/>
        </p:nvSpPr>
        <p:spPr bwMode="auto">
          <a:xfrm>
            <a:off x="1563797" y="1839013"/>
            <a:ext cx="6338337"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hangingPunct="0">
              <a:spcBef>
                <a:spcPct val="0"/>
              </a:spcBef>
              <a:spcAft>
                <a:spcPct val="0"/>
              </a:spcAft>
            </a:pPr>
            <a:endParaRPr lang="en-US" altLang="en-US" sz="1350">
              <a:latin typeface="Arial" charset="0"/>
            </a:endParaRPr>
          </a:p>
          <a:p>
            <a:pPr eaLnBrk="0" fontAlgn="base" hangingPunct="0">
              <a:spcBef>
                <a:spcPct val="0"/>
              </a:spcBef>
              <a:spcAft>
                <a:spcPct val="0"/>
              </a:spcAft>
            </a:pPr>
            <a:endParaRPr lang="en-US" altLang="en-US" sz="1350">
              <a:latin typeface="Arial" charset="0"/>
            </a:endParaRPr>
          </a:p>
        </p:txBody>
      </p:sp>
    </p:spTree>
    <p:extLst>
      <p:ext uri="{BB962C8B-B14F-4D97-AF65-F5344CB8AC3E}">
        <p14:creationId xmlns:p14="http://schemas.microsoft.com/office/powerpoint/2010/main" val="954468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 xmlns:a16="http://schemas.microsoft.com/office/drawing/2014/main" id="{D344307C-715B-4642-B4EC-A127FA197F2A}"/>
                  </a:ext>
                </a:extLst>
              </p14:cNvPr>
              <p14:cNvContentPartPr/>
              <p14:nvPr/>
            </p14:nvContentPartPr>
            <p14:xfrm>
              <a:off x="5068800" y="5212440"/>
              <a:ext cx="360" cy="360"/>
            </p14:xfrm>
          </p:contentPart>
        </mc:Choice>
        <mc:Fallback xmlns="">
          <p:pic>
            <p:nvPicPr>
              <p:cNvPr id="3" name="Ink 2">
                <a:extLst>
                  <a:ext uri="{FF2B5EF4-FFF2-40B4-BE49-F238E27FC236}">
                    <a16:creationId xmlns:a16="http://schemas.microsoft.com/office/drawing/2014/main" id="{D344307C-715B-4642-B4EC-A127FA197F2A}"/>
                  </a:ext>
                </a:extLst>
              </p:cNvPr>
              <p:cNvPicPr/>
              <p:nvPr/>
            </p:nvPicPr>
            <p:blipFill>
              <a:blip r:embed="rId5"/>
              <a:stretch>
                <a:fillRect/>
              </a:stretch>
            </p:blipFill>
            <p:spPr>
              <a:xfrm>
                <a:off x="4978800" y="503280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 xmlns:a16="http://schemas.microsoft.com/office/drawing/2014/main" id="{634B867E-4A34-4D00-B17A-652E626F52CD}"/>
                  </a:ext>
                </a:extLst>
              </p14:cNvPr>
              <p14:cNvContentPartPr/>
              <p14:nvPr/>
            </p14:nvContentPartPr>
            <p14:xfrm>
              <a:off x="4405680" y="5176080"/>
              <a:ext cx="631080" cy="82080"/>
            </p14:xfrm>
          </p:contentPart>
        </mc:Choice>
        <mc:Fallback xmlns="">
          <p:pic>
            <p:nvPicPr>
              <p:cNvPr id="4" name="Ink 3">
                <a:extLst>
                  <a:ext uri="{FF2B5EF4-FFF2-40B4-BE49-F238E27FC236}">
                    <a16:creationId xmlns:a16="http://schemas.microsoft.com/office/drawing/2014/main" id="{634B867E-4A34-4D00-B17A-652E626F52CD}"/>
                  </a:ext>
                </a:extLst>
              </p:cNvPr>
              <p:cNvPicPr/>
              <p:nvPr/>
            </p:nvPicPr>
            <p:blipFill>
              <a:blip r:embed="rId7"/>
              <a:stretch>
                <a:fillRect/>
              </a:stretch>
            </p:blipFill>
            <p:spPr>
              <a:xfrm>
                <a:off x="4315680" y="4996080"/>
                <a:ext cx="810720" cy="441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 xmlns:a16="http://schemas.microsoft.com/office/drawing/2014/main" id="{D492A967-FCA3-4904-A289-57AAEF4557CB}"/>
                  </a:ext>
                </a:extLst>
              </p14:cNvPr>
              <p14:cNvContentPartPr/>
              <p14:nvPr/>
            </p14:nvContentPartPr>
            <p14:xfrm>
              <a:off x="4362032" y="5164920"/>
              <a:ext cx="755280" cy="296280"/>
            </p14:xfrm>
          </p:contentPart>
        </mc:Choice>
        <mc:Fallback xmlns="">
          <p:pic>
            <p:nvPicPr>
              <p:cNvPr id="6" name="Ink 5">
                <a:extLst>
                  <a:ext uri="{FF2B5EF4-FFF2-40B4-BE49-F238E27FC236}">
                    <a16:creationId xmlns:a16="http://schemas.microsoft.com/office/drawing/2014/main" id="{D492A967-FCA3-4904-A289-57AAEF4557CB}"/>
                  </a:ext>
                </a:extLst>
              </p:cNvPr>
              <p:cNvPicPr/>
              <p:nvPr/>
            </p:nvPicPr>
            <p:blipFill>
              <a:blip r:embed="rId9"/>
              <a:stretch>
                <a:fillRect/>
              </a:stretch>
            </p:blipFill>
            <p:spPr>
              <a:xfrm>
                <a:off x="4272032" y="4984920"/>
                <a:ext cx="934920" cy="655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 xmlns:a16="http://schemas.microsoft.com/office/drawing/2014/main" id="{E79CA7A7-0317-4D6E-A03C-EC8DCFB59B9E}"/>
                  </a:ext>
                </a:extLst>
              </p14:cNvPr>
              <p14:cNvContentPartPr/>
              <p14:nvPr/>
            </p14:nvContentPartPr>
            <p14:xfrm>
              <a:off x="3045240" y="3700080"/>
              <a:ext cx="360" cy="360"/>
            </p14:xfrm>
          </p:contentPart>
        </mc:Choice>
        <mc:Fallback xmlns="">
          <p:pic>
            <p:nvPicPr>
              <p:cNvPr id="7" name="Ink 6">
                <a:extLst>
                  <a:ext uri="{FF2B5EF4-FFF2-40B4-BE49-F238E27FC236}">
                    <a16:creationId xmlns:a16="http://schemas.microsoft.com/office/drawing/2014/main" id="{E79CA7A7-0317-4D6E-A03C-EC8DCFB59B9E}"/>
                  </a:ext>
                </a:extLst>
              </p:cNvPr>
              <p:cNvPicPr/>
              <p:nvPr/>
            </p:nvPicPr>
            <p:blipFill>
              <a:blip r:embed="rId5"/>
              <a:stretch>
                <a:fillRect/>
              </a:stretch>
            </p:blipFill>
            <p:spPr>
              <a:xfrm>
                <a:off x="2955600" y="352044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 xmlns:a16="http://schemas.microsoft.com/office/drawing/2014/main" id="{29F69007-621E-40C4-B586-76ADC6478D2E}"/>
                  </a:ext>
                </a:extLst>
              </p14:cNvPr>
              <p14:cNvContentPartPr/>
              <p14:nvPr/>
            </p14:nvContentPartPr>
            <p14:xfrm>
              <a:off x="3873240" y="5081400"/>
              <a:ext cx="552240" cy="347400"/>
            </p14:xfrm>
          </p:contentPart>
        </mc:Choice>
        <mc:Fallback xmlns="">
          <p:pic>
            <p:nvPicPr>
              <p:cNvPr id="8" name="Ink 7">
                <a:extLst>
                  <a:ext uri="{FF2B5EF4-FFF2-40B4-BE49-F238E27FC236}">
                    <a16:creationId xmlns:a16="http://schemas.microsoft.com/office/drawing/2014/main" id="{29F69007-621E-40C4-B586-76ADC6478D2E}"/>
                  </a:ext>
                </a:extLst>
              </p:cNvPr>
              <p:cNvPicPr/>
              <p:nvPr/>
            </p:nvPicPr>
            <p:blipFill>
              <a:blip r:embed="rId12"/>
              <a:stretch>
                <a:fillRect/>
              </a:stretch>
            </p:blipFill>
            <p:spPr>
              <a:xfrm>
                <a:off x="3783600" y="4901400"/>
                <a:ext cx="73188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 xmlns:a16="http://schemas.microsoft.com/office/drawing/2014/main" id="{520D9F77-C0F0-4005-85EB-A19FF82E162E}"/>
                  </a:ext>
                </a:extLst>
              </p14:cNvPr>
              <p14:cNvContentPartPr/>
              <p14:nvPr/>
            </p14:nvContentPartPr>
            <p14:xfrm>
              <a:off x="3489840" y="4636800"/>
              <a:ext cx="1284120" cy="747720"/>
            </p14:xfrm>
          </p:contentPart>
        </mc:Choice>
        <mc:Fallback xmlns="">
          <p:pic>
            <p:nvPicPr>
              <p:cNvPr id="9" name="Ink 8">
                <a:extLst>
                  <a:ext uri="{FF2B5EF4-FFF2-40B4-BE49-F238E27FC236}">
                    <a16:creationId xmlns:a16="http://schemas.microsoft.com/office/drawing/2014/main" id="{520D9F77-C0F0-4005-85EB-A19FF82E162E}"/>
                  </a:ext>
                </a:extLst>
              </p:cNvPr>
              <p:cNvPicPr/>
              <p:nvPr/>
            </p:nvPicPr>
            <p:blipFill>
              <a:blip r:embed="rId14"/>
              <a:stretch>
                <a:fillRect/>
              </a:stretch>
            </p:blipFill>
            <p:spPr>
              <a:xfrm>
                <a:off x="3399840" y="4457160"/>
                <a:ext cx="1463760" cy="11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 xmlns:a16="http://schemas.microsoft.com/office/drawing/2014/main" id="{5EB93406-1FFC-4900-88E3-DA1188FE77F2}"/>
                  </a:ext>
                </a:extLst>
              </p14:cNvPr>
              <p14:cNvContentPartPr/>
              <p14:nvPr/>
            </p14:nvContentPartPr>
            <p14:xfrm>
              <a:off x="3987000" y="4797000"/>
              <a:ext cx="562680" cy="696600"/>
            </p14:xfrm>
          </p:contentPart>
        </mc:Choice>
        <mc:Fallback xmlns="">
          <p:pic>
            <p:nvPicPr>
              <p:cNvPr id="10" name="Ink 9">
                <a:extLst>
                  <a:ext uri="{FF2B5EF4-FFF2-40B4-BE49-F238E27FC236}">
                    <a16:creationId xmlns:a16="http://schemas.microsoft.com/office/drawing/2014/main" id="{5EB93406-1FFC-4900-88E3-DA1188FE77F2}"/>
                  </a:ext>
                </a:extLst>
              </p:cNvPr>
              <p:cNvPicPr/>
              <p:nvPr/>
            </p:nvPicPr>
            <p:blipFill>
              <a:blip r:embed="rId16"/>
              <a:stretch>
                <a:fillRect/>
              </a:stretch>
            </p:blipFill>
            <p:spPr>
              <a:xfrm>
                <a:off x="3897000" y="4617360"/>
                <a:ext cx="742320" cy="1056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Ink 10">
                <a:extLst>
                  <a:ext uri="{FF2B5EF4-FFF2-40B4-BE49-F238E27FC236}">
                    <a16:creationId xmlns="" xmlns:a16="http://schemas.microsoft.com/office/drawing/2014/main" id="{2BBD4213-46E7-4920-99A9-DD1E57BFA6E1}"/>
                  </a:ext>
                </a:extLst>
              </p14:cNvPr>
              <p14:cNvContentPartPr/>
              <p14:nvPr/>
            </p14:nvContentPartPr>
            <p14:xfrm>
              <a:off x="5400000" y="4081680"/>
              <a:ext cx="360" cy="360"/>
            </p14:xfrm>
          </p:contentPart>
        </mc:Choice>
        <mc:Fallback xmlns="">
          <p:pic>
            <p:nvPicPr>
              <p:cNvPr id="11" name="Ink 10">
                <a:extLst>
                  <a:ext uri="{FF2B5EF4-FFF2-40B4-BE49-F238E27FC236}">
                    <a16:creationId xmlns:a16="http://schemas.microsoft.com/office/drawing/2014/main" id="{2BBD4213-46E7-4920-99A9-DD1E57BFA6E1}"/>
                  </a:ext>
                </a:extLst>
              </p:cNvPr>
              <p:cNvPicPr/>
              <p:nvPr/>
            </p:nvPicPr>
            <p:blipFill>
              <a:blip r:embed="rId5"/>
              <a:stretch>
                <a:fillRect/>
              </a:stretch>
            </p:blipFill>
            <p:spPr>
              <a:xfrm>
                <a:off x="5310000" y="390204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Ink 11">
                <a:extLst>
                  <a:ext uri="{FF2B5EF4-FFF2-40B4-BE49-F238E27FC236}">
                    <a16:creationId xmlns="" xmlns:a16="http://schemas.microsoft.com/office/drawing/2014/main" id="{A47D6950-CA49-4DC4-8298-E88072226156}"/>
                  </a:ext>
                </a:extLst>
              </p14:cNvPr>
              <p14:cNvContentPartPr/>
              <p14:nvPr/>
            </p14:nvContentPartPr>
            <p14:xfrm>
              <a:off x="3772440" y="2325240"/>
              <a:ext cx="360" cy="360"/>
            </p14:xfrm>
          </p:contentPart>
        </mc:Choice>
        <mc:Fallback xmlns="">
          <p:pic>
            <p:nvPicPr>
              <p:cNvPr id="12" name="Ink 11">
                <a:extLst>
                  <a:ext uri="{FF2B5EF4-FFF2-40B4-BE49-F238E27FC236}">
                    <a16:creationId xmlns:a16="http://schemas.microsoft.com/office/drawing/2014/main" id="{A47D6950-CA49-4DC4-8298-E88072226156}"/>
                  </a:ext>
                </a:extLst>
              </p:cNvPr>
              <p:cNvPicPr/>
              <p:nvPr/>
            </p:nvPicPr>
            <p:blipFill>
              <a:blip r:embed="rId5"/>
              <a:stretch>
                <a:fillRect/>
              </a:stretch>
            </p:blipFill>
            <p:spPr>
              <a:xfrm>
                <a:off x="3682800" y="214524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Ink 12">
                <a:extLst>
                  <a:ext uri="{FF2B5EF4-FFF2-40B4-BE49-F238E27FC236}">
                    <a16:creationId xmlns="" xmlns:a16="http://schemas.microsoft.com/office/drawing/2014/main" id="{15C9CCD3-5D39-4E11-8F17-7D05B0F14560}"/>
                  </a:ext>
                </a:extLst>
              </p14:cNvPr>
              <p14:cNvContentPartPr/>
              <p14:nvPr/>
            </p14:nvContentPartPr>
            <p14:xfrm>
              <a:off x="6047640" y="2540880"/>
              <a:ext cx="360" cy="360"/>
            </p14:xfrm>
          </p:contentPart>
        </mc:Choice>
        <mc:Fallback xmlns="">
          <p:pic>
            <p:nvPicPr>
              <p:cNvPr id="13" name="Ink 12">
                <a:extLst>
                  <a:ext uri="{FF2B5EF4-FFF2-40B4-BE49-F238E27FC236}">
                    <a16:creationId xmlns:a16="http://schemas.microsoft.com/office/drawing/2014/main" id="{15C9CCD3-5D39-4E11-8F17-7D05B0F14560}"/>
                  </a:ext>
                </a:extLst>
              </p:cNvPr>
              <p:cNvPicPr/>
              <p:nvPr/>
            </p:nvPicPr>
            <p:blipFill>
              <a:blip r:embed="rId5"/>
              <a:stretch>
                <a:fillRect/>
              </a:stretch>
            </p:blipFill>
            <p:spPr>
              <a:xfrm>
                <a:off x="5957640" y="236088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Ink 13">
                <a:extLst>
                  <a:ext uri="{FF2B5EF4-FFF2-40B4-BE49-F238E27FC236}">
                    <a16:creationId xmlns="" xmlns:a16="http://schemas.microsoft.com/office/drawing/2014/main" id="{6C4B67C0-6515-48DE-B392-43774C6EEECD}"/>
                  </a:ext>
                </a:extLst>
              </p14:cNvPr>
              <p14:cNvContentPartPr/>
              <p14:nvPr/>
            </p14:nvContentPartPr>
            <p14:xfrm>
              <a:off x="1994400" y="1482840"/>
              <a:ext cx="414720" cy="51120"/>
            </p14:xfrm>
          </p:contentPart>
        </mc:Choice>
        <mc:Fallback xmlns="">
          <p:pic>
            <p:nvPicPr>
              <p:cNvPr id="14" name="Ink 13">
                <a:extLst>
                  <a:ext uri="{FF2B5EF4-FFF2-40B4-BE49-F238E27FC236}">
                    <a16:creationId xmlns:a16="http://schemas.microsoft.com/office/drawing/2014/main" id="{6C4B67C0-6515-48DE-B392-43774C6EEECD}"/>
                  </a:ext>
                </a:extLst>
              </p:cNvPr>
              <p:cNvPicPr/>
              <p:nvPr/>
            </p:nvPicPr>
            <p:blipFill>
              <a:blip r:embed="rId21"/>
              <a:stretch>
                <a:fillRect/>
              </a:stretch>
            </p:blipFill>
            <p:spPr>
              <a:xfrm>
                <a:off x="1904400" y="1303200"/>
                <a:ext cx="59436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Ink 14">
                <a:extLst>
                  <a:ext uri="{FF2B5EF4-FFF2-40B4-BE49-F238E27FC236}">
                    <a16:creationId xmlns="" xmlns:a16="http://schemas.microsoft.com/office/drawing/2014/main" id="{D49EC781-DDC3-4BD4-BAFB-732193533869}"/>
                  </a:ext>
                </a:extLst>
              </p14:cNvPr>
              <p14:cNvContentPartPr/>
              <p14:nvPr/>
            </p14:nvContentPartPr>
            <p14:xfrm>
              <a:off x="2418840" y="2180880"/>
              <a:ext cx="360" cy="360"/>
            </p14:xfrm>
          </p:contentPart>
        </mc:Choice>
        <mc:Fallback xmlns="">
          <p:pic>
            <p:nvPicPr>
              <p:cNvPr id="15" name="Ink 14">
                <a:extLst>
                  <a:ext uri="{FF2B5EF4-FFF2-40B4-BE49-F238E27FC236}">
                    <a16:creationId xmlns:a16="http://schemas.microsoft.com/office/drawing/2014/main" id="{D49EC781-DDC3-4BD4-BAFB-732193533869}"/>
                  </a:ext>
                </a:extLst>
              </p:cNvPr>
              <p:cNvPicPr/>
              <p:nvPr/>
            </p:nvPicPr>
            <p:blipFill>
              <a:blip r:embed="rId5"/>
              <a:stretch>
                <a:fillRect/>
              </a:stretch>
            </p:blipFill>
            <p:spPr>
              <a:xfrm>
                <a:off x="2328840" y="200124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Ink 15">
                <a:extLst>
                  <a:ext uri="{FF2B5EF4-FFF2-40B4-BE49-F238E27FC236}">
                    <a16:creationId xmlns="" xmlns:a16="http://schemas.microsoft.com/office/drawing/2014/main" id="{7619CB89-AD7C-49D1-B2C0-31E51F2984FC}"/>
                  </a:ext>
                </a:extLst>
              </p14:cNvPr>
              <p14:cNvContentPartPr/>
              <p14:nvPr/>
            </p14:nvContentPartPr>
            <p14:xfrm>
              <a:off x="11073240" y="1029240"/>
              <a:ext cx="360" cy="360"/>
            </p14:xfrm>
          </p:contentPart>
        </mc:Choice>
        <mc:Fallback xmlns="">
          <p:pic>
            <p:nvPicPr>
              <p:cNvPr id="16" name="Ink 15">
                <a:extLst>
                  <a:ext uri="{FF2B5EF4-FFF2-40B4-BE49-F238E27FC236}">
                    <a16:creationId xmlns:a16="http://schemas.microsoft.com/office/drawing/2014/main" id="{7619CB89-AD7C-49D1-B2C0-31E51F2984FC}"/>
                  </a:ext>
                </a:extLst>
              </p:cNvPr>
              <p:cNvPicPr/>
              <p:nvPr/>
            </p:nvPicPr>
            <p:blipFill>
              <a:blip r:embed="rId5"/>
              <a:stretch>
                <a:fillRect/>
              </a:stretch>
            </p:blipFill>
            <p:spPr>
              <a:xfrm>
                <a:off x="10983240" y="84924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 name="Ink 16">
                <a:extLst>
                  <a:ext uri="{FF2B5EF4-FFF2-40B4-BE49-F238E27FC236}">
                    <a16:creationId xmlns="" xmlns:a16="http://schemas.microsoft.com/office/drawing/2014/main" id="{3530E270-6EC8-406C-8326-EB6F014CF606}"/>
                  </a:ext>
                </a:extLst>
              </p14:cNvPr>
              <p14:cNvContentPartPr/>
              <p14:nvPr/>
            </p14:nvContentPartPr>
            <p14:xfrm>
              <a:off x="5472000" y="2260440"/>
              <a:ext cx="360" cy="360"/>
            </p14:xfrm>
          </p:contentPart>
        </mc:Choice>
        <mc:Fallback xmlns="">
          <p:pic>
            <p:nvPicPr>
              <p:cNvPr id="17" name="Ink 16">
                <a:extLst>
                  <a:ext uri="{FF2B5EF4-FFF2-40B4-BE49-F238E27FC236}">
                    <a16:creationId xmlns:a16="http://schemas.microsoft.com/office/drawing/2014/main" id="{3530E270-6EC8-406C-8326-EB6F014CF606}"/>
                  </a:ext>
                </a:extLst>
              </p:cNvPr>
              <p:cNvPicPr/>
              <p:nvPr/>
            </p:nvPicPr>
            <p:blipFill>
              <a:blip r:embed="rId5"/>
              <a:stretch>
                <a:fillRect/>
              </a:stretch>
            </p:blipFill>
            <p:spPr>
              <a:xfrm>
                <a:off x="5382360" y="2080800"/>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 name="Ink 1">
                <a:extLst>
                  <a:ext uri="{FF2B5EF4-FFF2-40B4-BE49-F238E27FC236}">
                    <a16:creationId xmlns="" xmlns:a16="http://schemas.microsoft.com/office/drawing/2014/main" id="{C134E086-5DD9-47C7-A929-78316ED6069B}"/>
                  </a:ext>
                </a:extLst>
              </p14:cNvPr>
              <p14:cNvContentPartPr/>
              <p14:nvPr/>
            </p14:nvContentPartPr>
            <p14:xfrm>
              <a:off x="4445640" y="5341680"/>
              <a:ext cx="183600" cy="9360"/>
            </p14:xfrm>
          </p:contentPart>
        </mc:Choice>
        <mc:Fallback xmlns="">
          <p:pic>
            <p:nvPicPr>
              <p:cNvPr id="2" name="Ink 1">
                <a:extLst>
                  <a:ext uri="{FF2B5EF4-FFF2-40B4-BE49-F238E27FC236}">
                    <a16:creationId xmlns:a16="http://schemas.microsoft.com/office/drawing/2014/main" id="{C134E086-5DD9-47C7-A929-78316ED6069B}"/>
                  </a:ext>
                </a:extLst>
              </p:cNvPr>
              <p:cNvPicPr/>
              <p:nvPr/>
            </p:nvPicPr>
            <p:blipFill>
              <a:blip r:embed="rId26"/>
              <a:stretch>
                <a:fillRect/>
              </a:stretch>
            </p:blipFill>
            <p:spPr>
              <a:xfrm>
                <a:off x="4356000" y="5161680"/>
                <a:ext cx="36324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Ink 17">
                <a:extLst>
                  <a:ext uri="{FF2B5EF4-FFF2-40B4-BE49-F238E27FC236}">
                    <a16:creationId xmlns="" xmlns:a16="http://schemas.microsoft.com/office/drawing/2014/main" id="{8CE8A2B0-6F61-4781-B170-B7CB02219EF8}"/>
                  </a:ext>
                </a:extLst>
              </p14:cNvPr>
              <p14:cNvContentPartPr/>
              <p14:nvPr/>
            </p14:nvContentPartPr>
            <p14:xfrm>
              <a:off x="2296440" y="6450480"/>
              <a:ext cx="5103360" cy="362160"/>
            </p14:xfrm>
          </p:contentPart>
        </mc:Choice>
        <mc:Fallback xmlns="">
          <p:pic>
            <p:nvPicPr>
              <p:cNvPr id="18" name="Ink 17">
                <a:extLst>
                  <a:ext uri="{FF2B5EF4-FFF2-40B4-BE49-F238E27FC236}">
                    <a16:creationId xmlns:a16="http://schemas.microsoft.com/office/drawing/2014/main" id="{8CE8A2B0-6F61-4781-B170-B7CB02219EF8}"/>
                  </a:ext>
                </a:extLst>
              </p:cNvPr>
              <p:cNvPicPr/>
              <p:nvPr/>
            </p:nvPicPr>
            <p:blipFill>
              <a:blip r:embed="rId28"/>
              <a:stretch>
                <a:fillRect/>
              </a:stretch>
            </p:blipFill>
            <p:spPr>
              <a:xfrm>
                <a:off x="2206440" y="6270840"/>
                <a:ext cx="5283000" cy="721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Ink 18">
                <a:extLst>
                  <a:ext uri="{FF2B5EF4-FFF2-40B4-BE49-F238E27FC236}">
                    <a16:creationId xmlns="" xmlns:a16="http://schemas.microsoft.com/office/drawing/2014/main" id="{F45A3ED8-E51B-4A80-B72F-43A78739ADAC}"/>
                  </a:ext>
                </a:extLst>
              </p14:cNvPr>
              <p14:cNvContentPartPr/>
              <p14:nvPr/>
            </p14:nvContentPartPr>
            <p14:xfrm>
              <a:off x="-799200" y="5356440"/>
              <a:ext cx="360" cy="360"/>
            </p14:xfrm>
          </p:contentPart>
        </mc:Choice>
        <mc:Fallback xmlns="">
          <p:pic>
            <p:nvPicPr>
              <p:cNvPr id="19" name="Ink 18">
                <a:extLst>
                  <a:ext uri="{FF2B5EF4-FFF2-40B4-BE49-F238E27FC236}">
                    <a16:creationId xmlns:a16="http://schemas.microsoft.com/office/drawing/2014/main" id="{F45A3ED8-E51B-4A80-B72F-43A78739ADAC}"/>
                  </a:ext>
                </a:extLst>
              </p:cNvPr>
              <p:cNvPicPr/>
              <p:nvPr/>
            </p:nvPicPr>
            <p:blipFill>
              <a:blip r:embed="rId30"/>
              <a:stretch>
                <a:fillRect/>
              </a:stretch>
            </p:blipFill>
            <p:spPr>
              <a:xfrm>
                <a:off x="-871200" y="521280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Ink 19">
                <a:extLst>
                  <a:ext uri="{FF2B5EF4-FFF2-40B4-BE49-F238E27FC236}">
                    <a16:creationId xmlns="" xmlns:a16="http://schemas.microsoft.com/office/drawing/2014/main" id="{8CC3DEFB-3176-4C47-A54E-524E70192944}"/>
                  </a:ext>
                </a:extLst>
              </p14:cNvPr>
              <p14:cNvContentPartPr/>
              <p14:nvPr/>
            </p14:nvContentPartPr>
            <p14:xfrm>
              <a:off x="3556080" y="2987640"/>
              <a:ext cx="360" cy="360"/>
            </p14:xfrm>
          </p:contentPart>
        </mc:Choice>
        <mc:Fallback xmlns="">
          <p:pic>
            <p:nvPicPr>
              <p:cNvPr id="20" name="Ink 19">
                <a:extLst>
                  <a:ext uri="{FF2B5EF4-FFF2-40B4-BE49-F238E27FC236}">
                    <a16:creationId xmlns:a16="http://schemas.microsoft.com/office/drawing/2014/main" id="{8CC3DEFB-3176-4C47-A54E-524E70192944}"/>
                  </a:ext>
                </a:extLst>
              </p:cNvPr>
              <p:cNvPicPr/>
              <p:nvPr/>
            </p:nvPicPr>
            <p:blipFill>
              <a:blip r:embed="rId30"/>
              <a:stretch>
                <a:fillRect/>
              </a:stretch>
            </p:blipFill>
            <p:spPr>
              <a:xfrm>
                <a:off x="3484440" y="284400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Ink 20">
                <a:extLst>
                  <a:ext uri="{FF2B5EF4-FFF2-40B4-BE49-F238E27FC236}">
                    <a16:creationId xmlns="" xmlns:a16="http://schemas.microsoft.com/office/drawing/2014/main" id="{25D103CF-004D-41CE-B78B-8351834C37CA}"/>
                  </a:ext>
                </a:extLst>
              </p14:cNvPr>
              <p14:cNvContentPartPr/>
              <p14:nvPr/>
            </p14:nvContentPartPr>
            <p14:xfrm>
              <a:off x="3582000" y="3059640"/>
              <a:ext cx="1302840" cy="447840"/>
            </p14:xfrm>
          </p:contentPart>
        </mc:Choice>
        <mc:Fallback xmlns="">
          <p:pic>
            <p:nvPicPr>
              <p:cNvPr id="21" name="Ink 20">
                <a:extLst>
                  <a:ext uri="{FF2B5EF4-FFF2-40B4-BE49-F238E27FC236}">
                    <a16:creationId xmlns:a16="http://schemas.microsoft.com/office/drawing/2014/main" id="{25D103CF-004D-41CE-B78B-8351834C37CA}"/>
                  </a:ext>
                </a:extLst>
              </p:cNvPr>
              <p:cNvPicPr/>
              <p:nvPr/>
            </p:nvPicPr>
            <p:blipFill>
              <a:blip r:embed="rId33"/>
              <a:stretch>
                <a:fillRect/>
              </a:stretch>
            </p:blipFill>
            <p:spPr>
              <a:xfrm>
                <a:off x="3510360" y="2916000"/>
                <a:ext cx="144648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2" name="Ink 21">
                <a:extLst>
                  <a:ext uri="{FF2B5EF4-FFF2-40B4-BE49-F238E27FC236}">
                    <a16:creationId xmlns="" xmlns:a16="http://schemas.microsoft.com/office/drawing/2014/main" id="{2231771F-394C-469F-87B2-0F27024937B8}"/>
                  </a:ext>
                </a:extLst>
              </p14:cNvPr>
              <p14:cNvContentPartPr/>
              <p14:nvPr/>
            </p14:nvContentPartPr>
            <p14:xfrm>
              <a:off x="3866400" y="2893680"/>
              <a:ext cx="1239120" cy="187560"/>
            </p14:xfrm>
          </p:contentPart>
        </mc:Choice>
        <mc:Fallback xmlns="">
          <p:pic>
            <p:nvPicPr>
              <p:cNvPr id="22" name="Ink 21">
                <a:extLst>
                  <a:ext uri="{FF2B5EF4-FFF2-40B4-BE49-F238E27FC236}">
                    <a16:creationId xmlns:a16="http://schemas.microsoft.com/office/drawing/2014/main" id="{2231771F-394C-469F-87B2-0F27024937B8}"/>
                  </a:ext>
                </a:extLst>
              </p:cNvPr>
              <p:cNvPicPr/>
              <p:nvPr/>
            </p:nvPicPr>
            <p:blipFill>
              <a:blip r:embed="rId35"/>
              <a:stretch>
                <a:fillRect/>
              </a:stretch>
            </p:blipFill>
            <p:spPr>
              <a:xfrm>
                <a:off x="3794760" y="2750040"/>
                <a:ext cx="1382760" cy="475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3" name="Ink 22">
                <a:extLst>
                  <a:ext uri="{FF2B5EF4-FFF2-40B4-BE49-F238E27FC236}">
                    <a16:creationId xmlns="" xmlns:a16="http://schemas.microsoft.com/office/drawing/2014/main" id="{5BA71A41-E5CB-49A7-A0A6-45CEDD019FDE}"/>
                  </a:ext>
                </a:extLst>
              </p14:cNvPr>
              <p14:cNvContentPartPr/>
              <p14:nvPr/>
            </p14:nvContentPartPr>
            <p14:xfrm>
              <a:off x="4276800" y="3044880"/>
              <a:ext cx="1023120" cy="343440"/>
            </p14:xfrm>
          </p:contentPart>
        </mc:Choice>
        <mc:Fallback xmlns="">
          <p:pic>
            <p:nvPicPr>
              <p:cNvPr id="23" name="Ink 22">
                <a:extLst>
                  <a:ext uri="{FF2B5EF4-FFF2-40B4-BE49-F238E27FC236}">
                    <a16:creationId xmlns:a16="http://schemas.microsoft.com/office/drawing/2014/main" id="{5BA71A41-E5CB-49A7-A0A6-45CEDD019FDE}"/>
                  </a:ext>
                </a:extLst>
              </p:cNvPr>
              <p:cNvPicPr/>
              <p:nvPr/>
            </p:nvPicPr>
            <p:blipFill>
              <a:blip r:embed="rId37"/>
              <a:stretch>
                <a:fillRect/>
              </a:stretch>
            </p:blipFill>
            <p:spPr>
              <a:xfrm>
                <a:off x="4204800" y="2900880"/>
                <a:ext cx="1166760" cy="631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4" name="Ink 23">
                <a:extLst>
                  <a:ext uri="{FF2B5EF4-FFF2-40B4-BE49-F238E27FC236}">
                    <a16:creationId xmlns="" xmlns:a16="http://schemas.microsoft.com/office/drawing/2014/main" id="{5ED301AE-E86C-469B-9A60-9664C9D6FDAC}"/>
                  </a:ext>
                </a:extLst>
              </p14:cNvPr>
              <p14:cNvContentPartPr/>
              <p14:nvPr/>
            </p14:nvContentPartPr>
            <p14:xfrm>
              <a:off x="4823640" y="3390480"/>
              <a:ext cx="360" cy="360"/>
            </p14:xfrm>
          </p:contentPart>
        </mc:Choice>
        <mc:Fallback xmlns="">
          <p:pic>
            <p:nvPicPr>
              <p:cNvPr id="24" name="Ink 23">
                <a:extLst>
                  <a:ext uri="{FF2B5EF4-FFF2-40B4-BE49-F238E27FC236}">
                    <a16:creationId xmlns:a16="http://schemas.microsoft.com/office/drawing/2014/main" id="{5ED301AE-E86C-469B-9A60-9664C9D6FDAC}"/>
                  </a:ext>
                </a:extLst>
              </p:cNvPr>
              <p:cNvPicPr/>
              <p:nvPr/>
            </p:nvPicPr>
            <p:blipFill>
              <a:blip r:embed="rId30"/>
              <a:stretch>
                <a:fillRect/>
              </a:stretch>
            </p:blipFill>
            <p:spPr>
              <a:xfrm>
                <a:off x="4752000" y="324648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Ink 24">
                <a:extLst>
                  <a:ext uri="{FF2B5EF4-FFF2-40B4-BE49-F238E27FC236}">
                    <a16:creationId xmlns="" xmlns:a16="http://schemas.microsoft.com/office/drawing/2014/main" id="{23467E21-7476-428D-BECB-CE5ABF1F90A7}"/>
                  </a:ext>
                </a:extLst>
              </p14:cNvPr>
              <p14:cNvContentPartPr/>
              <p14:nvPr/>
            </p14:nvContentPartPr>
            <p14:xfrm>
              <a:off x="4823640" y="-1585080"/>
              <a:ext cx="5171760" cy="4991040"/>
            </p14:xfrm>
          </p:contentPart>
        </mc:Choice>
        <mc:Fallback xmlns="">
          <p:pic>
            <p:nvPicPr>
              <p:cNvPr id="25" name="Ink 24">
                <a:extLst>
                  <a:ext uri="{FF2B5EF4-FFF2-40B4-BE49-F238E27FC236}">
                    <a16:creationId xmlns:a16="http://schemas.microsoft.com/office/drawing/2014/main" id="{23467E21-7476-428D-BECB-CE5ABF1F90A7}"/>
                  </a:ext>
                </a:extLst>
              </p:cNvPr>
              <p:cNvPicPr/>
              <p:nvPr/>
            </p:nvPicPr>
            <p:blipFill>
              <a:blip r:embed="rId40"/>
              <a:stretch>
                <a:fillRect/>
              </a:stretch>
            </p:blipFill>
            <p:spPr>
              <a:xfrm>
                <a:off x="4752000" y="-1729080"/>
                <a:ext cx="5315400" cy="5278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Ink 25">
                <a:extLst>
                  <a:ext uri="{FF2B5EF4-FFF2-40B4-BE49-F238E27FC236}">
                    <a16:creationId xmlns="" xmlns:a16="http://schemas.microsoft.com/office/drawing/2014/main" id="{DDCC4D37-3F8A-49EC-AD9E-7555CE5D28C0}"/>
                  </a:ext>
                </a:extLst>
              </p14:cNvPr>
              <p14:cNvContentPartPr/>
              <p14:nvPr/>
            </p14:nvContentPartPr>
            <p14:xfrm>
              <a:off x="2476440" y="2821680"/>
              <a:ext cx="360" cy="360"/>
            </p14:xfrm>
          </p:contentPart>
        </mc:Choice>
        <mc:Fallback xmlns="">
          <p:pic>
            <p:nvPicPr>
              <p:cNvPr id="26" name="Ink 25">
                <a:extLst>
                  <a:ext uri="{FF2B5EF4-FFF2-40B4-BE49-F238E27FC236}">
                    <a16:creationId xmlns:a16="http://schemas.microsoft.com/office/drawing/2014/main" id="{DDCC4D37-3F8A-49EC-AD9E-7555CE5D28C0}"/>
                  </a:ext>
                </a:extLst>
              </p:cNvPr>
              <p:cNvPicPr/>
              <p:nvPr/>
            </p:nvPicPr>
            <p:blipFill>
              <a:blip r:embed="rId30"/>
              <a:stretch>
                <a:fillRect/>
              </a:stretch>
            </p:blipFill>
            <p:spPr>
              <a:xfrm>
                <a:off x="2404800" y="26780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Ink 26">
                <a:extLst>
                  <a:ext uri="{FF2B5EF4-FFF2-40B4-BE49-F238E27FC236}">
                    <a16:creationId xmlns="" xmlns:a16="http://schemas.microsoft.com/office/drawing/2014/main" id="{F56D7A96-D790-4DBE-B982-C8FAD0186390}"/>
                  </a:ext>
                </a:extLst>
              </p14:cNvPr>
              <p14:cNvContentPartPr/>
              <p14:nvPr/>
            </p14:nvContentPartPr>
            <p14:xfrm>
              <a:off x="2476440" y="2821680"/>
              <a:ext cx="360" cy="360"/>
            </p14:xfrm>
          </p:contentPart>
        </mc:Choice>
        <mc:Fallback xmlns="">
          <p:pic>
            <p:nvPicPr>
              <p:cNvPr id="27" name="Ink 26">
                <a:extLst>
                  <a:ext uri="{FF2B5EF4-FFF2-40B4-BE49-F238E27FC236}">
                    <a16:creationId xmlns:a16="http://schemas.microsoft.com/office/drawing/2014/main" id="{F56D7A96-D790-4DBE-B982-C8FAD0186390}"/>
                  </a:ext>
                </a:extLst>
              </p:cNvPr>
              <p:cNvPicPr/>
              <p:nvPr/>
            </p:nvPicPr>
            <p:blipFill>
              <a:blip r:embed="rId30"/>
              <a:stretch>
                <a:fillRect/>
              </a:stretch>
            </p:blipFill>
            <p:spPr>
              <a:xfrm>
                <a:off x="2404800" y="26780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Ink 27">
                <a:extLst>
                  <a:ext uri="{FF2B5EF4-FFF2-40B4-BE49-F238E27FC236}">
                    <a16:creationId xmlns="" xmlns:a16="http://schemas.microsoft.com/office/drawing/2014/main" id="{FA270EC1-AE9A-44A4-83CB-5F051C60493B}"/>
                  </a:ext>
                </a:extLst>
              </p14:cNvPr>
              <p14:cNvContentPartPr/>
              <p14:nvPr/>
            </p14:nvContentPartPr>
            <p14:xfrm>
              <a:off x="2476440" y="2821680"/>
              <a:ext cx="360" cy="360"/>
            </p14:xfrm>
          </p:contentPart>
        </mc:Choice>
        <mc:Fallback xmlns="">
          <p:pic>
            <p:nvPicPr>
              <p:cNvPr id="28" name="Ink 27">
                <a:extLst>
                  <a:ext uri="{FF2B5EF4-FFF2-40B4-BE49-F238E27FC236}">
                    <a16:creationId xmlns:a16="http://schemas.microsoft.com/office/drawing/2014/main" id="{FA270EC1-AE9A-44A4-83CB-5F051C60493B}"/>
                  </a:ext>
                </a:extLst>
              </p:cNvPr>
              <p:cNvPicPr/>
              <p:nvPr/>
            </p:nvPicPr>
            <p:blipFill>
              <a:blip r:embed="rId30"/>
              <a:stretch>
                <a:fillRect/>
              </a:stretch>
            </p:blipFill>
            <p:spPr>
              <a:xfrm>
                <a:off x="2404800" y="26780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9" name="Ink 28">
                <a:extLst>
                  <a:ext uri="{FF2B5EF4-FFF2-40B4-BE49-F238E27FC236}">
                    <a16:creationId xmlns="" xmlns:a16="http://schemas.microsoft.com/office/drawing/2014/main" id="{1EFC7A80-BD40-43EA-832A-291377B188BC}"/>
                  </a:ext>
                </a:extLst>
              </p14:cNvPr>
              <p14:cNvContentPartPr/>
              <p14:nvPr/>
            </p14:nvContentPartPr>
            <p14:xfrm>
              <a:off x="2476440" y="2821680"/>
              <a:ext cx="360" cy="360"/>
            </p14:xfrm>
          </p:contentPart>
        </mc:Choice>
        <mc:Fallback xmlns="">
          <p:pic>
            <p:nvPicPr>
              <p:cNvPr id="29" name="Ink 28">
                <a:extLst>
                  <a:ext uri="{FF2B5EF4-FFF2-40B4-BE49-F238E27FC236}">
                    <a16:creationId xmlns:a16="http://schemas.microsoft.com/office/drawing/2014/main" id="{1EFC7A80-BD40-43EA-832A-291377B188BC}"/>
                  </a:ext>
                </a:extLst>
              </p:cNvPr>
              <p:cNvPicPr/>
              <p:nvPr/>
            </p:nvPicPr>
            <p:blipFill>
              <a:blip r:embed="rId30"/>
              <a:stretch>
                <a:fillRect/>
              </a:stretch>
            </p:blipFill>
            <p:spPr>
              <a:xfrm>
                <a:off x="2404800" y="26780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Ink 29">
                <a:extLst>
                  <a:ext uri="{FF2B5EF4-FFF2-40B4-BE49-F238E27FC236}">
                    <a16:creationId xmlns="" xmlns:a16="http://schemas.microsoft.com/office/drawing/2014/main" id="{D4BCF028-4909-45F9-837B-2225CE6DB019}"/>
                  </a:ext>
                </a:extLst>
              </p14:cNvPr>
              <p14:cNvContentPartPr/>
              <p14:nvPr/>
            </p14:nvContentPartPr>
            <p14:xfrm>
              <a:off x="4938840" y="3599280"/>
              <a:ext cx="360" cy="360"/>
            </p14:xfrm>
          </p:contentPart>
        </mc:Choice>
        <mc:Fallback xmlns="">
          <p:pic>
            <p:nvPicPr>
              <p:cNvPr id="30" name="Ink 29">
                <a:extLst>
                  <a:ext uri="{FF2B5EF4-FFF2-40B4-BE49-F238E27FC236}">
                    <a16:creationId xmlns:a16="http://schemas.microsoft.com/office/drawing/2014/main" id="{D4BCF028-4909-45F9-837B-2225CE6DB019}"/>
                  </a:ext>
                </a:extLst>
              </p:cNvPr>
              <p:cNvPicPr/>
              <p:nvPr/>
            </p:nvPicPr>
            <p:blipFill>
              <a:blip r:embed="rId30"/>
              <a:stretch>
                <a:fillRect/>
              </a:stretch>
            </p:blipFill>
            <p:spPr>
              <a:xfrm>
                <a:off x="4866840" y="34556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1" name="Ink 30">
                <a:extLst>
                  <a:ext uri="{FF2B5EF4-FFF2-40B4-BE49-F238E27FC236}">
                    <a16:creationId xmlns="" xmlns:a16="http://schemas.microsoft.com/office/drawing/2014/main" id="{AAA770A6-2C78-4CA3-8182-894C8123261E}"/>
                  </a:ext>
                </a:extLst>
              </p14:cNvPr>
              <p14:cNvContentPartPr/>
              <p14:nvPr/>
            </p14:nvContentPartPr>
            <p14:xfrm>
              <a:off x="4938840" y="3599280"/>
              <a:ext cx="360" cy="360"/>
            </p14:xfrm>
          </p:contentPart>
        </mc:Choice>
        <mc:Fallback xmlns="">
          <p:pic>
            <p:nvPicPr>
              <p:cNvPr id="31" name="Ink 30">
                <a:extLst>
                  <a:ext uri="{FF2B5EF4-FFF2-40B4-BE49-F238E27FC236}">
                    <a16:creationId xmlns:a16="http://schemas.microsoft.com/office/drawing/2014/main" id="{AAA770A6-2C78-4CA3-8182-894C8123261E}"/>
                  </a:ext>
                </a:extLst>
              </p:cNvPr>
              <p:cNvPicPr/>
              <p:nvPr/>
            </p:nvPicPr>
            <p:blipFill>
              <a:blip r:embed="rId30"/>
              <a:stretch>
                <a:fillRect/>
              </a:stretch>
            </p:blipFill>
            <p:spPr>
              <a:xfrm>
                <a:off x="4866840" y="345564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2" name="Ink 31">
                <a:extLst>
                  <a:ext uri="{FF2B5EF4-FFF2-40B4-BE49-F238E27FC236}">
                    <a16:creationId xmlns="" xmlns:a16="http://schemas.microsoft.com/office/drawing/2014/main" id="{53A2EE50-6B10-4DDC-81D7-1F636C2512DC}"/>
                  </a:ext>
                </a:extLst>
              </p14:cNvPr>
              <p14:cNvContentPartPr/>
              <p14:nvPr/>
            </p14:nvContentPartPr>
            <p14:xfrm>
              <a:off x="4572000" y="3369240"/>
              <a:ext cx="360" cy="360"/>
            </p14:xfrm>
          </p:contentPart>
        </mc:Choice>
        <mc:Fallback xmlns="">
          <p:pic>
            <p:nvPicPr>
              <p:cNvPr id="32" name="Ink 31">
                <a:extLst>
                  <a:ext uri="{FF2B5EF4-FFF2-40B4-BE49-F238E27FC236}">
                    <a16:creationId xmlns:a16="http://schemas.microsoft.com/office/drawing/2014/main" id="{53A2EE50-6B10-4DDC-81D7-1F636C2512DC}"/>
                  </a:ext>
                </a:extLst>
              </p:cNvPr>
              <p:cNvPicPr/>
              <p:nvPr/>
            </p:nvPicPr>
            <p:blipFill>
              <a:blip r:embed="rId30"/>
              <a:stretch>
                <a:fillRect/>
              </a:stretch>
            </p:blipFill>
            <p:spPr>
              <a:xfrm>
                <a:off x="4500000" y="3225600"/>
                <a:ext cx="1440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3" name="Ink 32">
                <a:extLst>
                  <a:ext uri="{FF2B5EF4-FFF2-40B4-BE49-F238E27FC236}">
                    <a16:creationId xmlns="" xmlns:a16="http://schemas.microsoft.com/office/drawing/2014/main" id="{CB46B6B6-154D-4B9B-A16B-25105F5B3E3B}"/>
                  </a:ext>
                </a:extLst>
              </p14:cNvPr>
              <p14:cNvContentPartPr/>
              <p14:nvPr/>
            </p14:nvContentPartPr>
            <p14:xfrm>
              <a:off x="4572000" y="3369240"/>
              <a:ext cx="360" cy="360"/>
            </p14:xfrm>
          </p:contentPart>
        </mc:Choice>
        <mc:Fallback xmlns="">
          <p:pic>
            <p:nvPicPr>
              <p:cNvPr id="33" name="Ink 32">
                <a:extLst>
                  <a:ext uri="{FF2B5EF4-FFF2-40B4-BE49-F238E27FC236}">
                    <a16:creationId xmlns:a16="http://schemas.microsoft.com/office/drawing/2014/main" id="{CB46B6B6-154D-4B9B-A16B-25105F5B3E3B}"/>
                  </a:ext>
                </a:extLst>
              </p:cNvPr>
              <p:cNvPicPr/>
              <p:nvPr/>
            </p:nvPicPr>
            <p:blipFill>
              <a:blip r:embed="rId30"/>
              <a:stretch>
                <a:fillRect/>
              </a:stretch>
            </p:blipFill>
            <p:spPr>
              <a:xfrm>
                <a:off x="4500000" y="3225600"/>
                <a:ext cx="144000" cy="288000"/>
              </a:xfrm>
              <a:prstGeom prst="rect">
                <a:avLst/>
              </a:prstGeom>
            </p:spPr>
          </p:pic>
        </mc:Fallback>
      </mc:AlternateContent>
      <p:pic>
        <p:nvPicPr>
          <p:cNvPr id="35" name="Picture 34" descr="A close up of a map&#10;&#10;Description automatically generated">
            <a:extLst>
              <a:ext uri="{FF2B5EF4-FFF2-40B4-BE49-F238E27FC236}">
                <a16:creationId xmlns="" xmlns:a16="http://schemas.microsoft.com/office/drawing/2014/main" id="{4767D7AA-A469-4DFC-B203-62DD88FFD027}"/>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31939" y="875458"/>
            <a:ext cx="8880122" cy="5162524"/>
          </a:xfrm>
          <a:prstGeom prst="rect">
            <a:avLst/>
          </a:prstGeom>
        </p:spPr>
      </p:pic>
      <p:sp>
        <p:nvSpPr>
          <p:cNvPr id="36" name="TextBox 35">
            <a:extLst>
              <a:ext uri="{FF2B5EF4-FFF2-40B4-BE49-F238E27FC236}">
                <a16:creationId xmlns="" xmlns:a16="http://schemas.microsoft.com/office/drawing/2014/main" id="{9A12D0A4-91DB-4E15-8332-3171D57565F9}"/>
              </a:ext>
            </a:extLst>
          </p:cNvPr>
          <p:cNvSpPr txBox="1"/>
          <p:nvPr/>
        </p:nvSpPr>
        <p:spPr>
          <a:xfrm>
            <a:off x="178228" y="169102"/>
            <a:ext cx="2917786" cy="584775"/>
          </a:xfrm>
          <a:prstGeom prst="rect">
            <a:avLst/>
          </a:prstGeom>
          <a:noFill/>
        </p:spPr>
        <p:txBody>
          <a:bodyPr wrap="none" rtlCol="0">
            <a:spAutoFit/>
          </a:bodyPr>
          <a:lstStyle/>
          <a:p>
            <a:r>
              <a:rPr lang="en-US" sz="3200" dirty="0">
                <a:latin typeface="Arial" panose="020B0604020202020204" pitchFamily="34" charset="0"/>
                <a:cs typeface="Arial" panose="020B0604020202020204" pitchFamily="34" charset="0"/>
              </a:rPr>
              <a:t>Human Height </a:t>
            </a:r>
          </a:p>
        </p:txBody>
      </p:sp>
    </p:spTree>
    <p:extLst>
      <p:ext uri="{BB962C8B-B14F-4D97-AF65-F5344CB8AC3E}">
        <p14:creationId xmlns:p14="http://schemas.microsoft.com/office/powerpoint/2010/main" val="247097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19063"/>
            <a:ext cx="8899525" cy="773112"/>
          </a:xfrm>
        </p:spPr>
        <p:txBody>
          <a:bodyPr>
            <a:normAutofit/>
          </a:bodyPr>
          <a:lstStyle/>
          <a:p>
            <a:r>
              <a:rPr lang="en-US" sz="3200" b="1" dirty="0">
                <a:latin typeface="Arial" panose="020B0604020202020204" pitchFamily="34" charset="0"/>
                <a:cs typeface="Arial" panose="020B0604020202020204" pitchFamily="34" charset="0"/>
              </a:rPr>
              <a:t>Cystic Fibrosis </a:t>
            </a:r>
            <a:r>
              <a:rPr lang="en-US" sz="3200" dirty="0">
                <a:latin typeface="Arial" panose="020B0604020202020204" pitchFamily="34" charset="0"/>
                <a:cs typeface="Arial" panose="020B0604020202020204" pitchFamily="34" charset="0"/>
              </a:rPr>
              <a:t>(occurrence/100,000 people)</a:t>
            </a:r>
          </a:p>
        </p:txBody>
      </p:sp>
      <p:pic>
        <p:nvPicPr>
          <p:cNvPr id="5" name="Content Placeholder 4"/>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122237" y="1104163"/>
            <a:ext cx="8899525" cy="4454525"/>
          </a:xfrm>
          <a:prstGeom prst="rect">
            <a:avLst/>
          </a:prstGeom>
        </p:spPr>
      </p:pic>
    </p:spTree>
    <p:extLst>
      <p:ext uri="{BB962C8B-B14F-4D97-AF65-F5344CB8AC3E}">
        <p14:creationId xmlns:p14="http://schemas.microsoft.com/office/powerpoint/2010/main" val="144135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61925"/>
            <a:ext cx="3779838" cy="625475"/>
          </a:xfrm>
        </p:spPr>
        <p:txBody>
          <a:bodyPr>
            <a:normAutofit/>
          </a:bodyPr>
          <a:lstStyle/>
          <a:p>
            <a:r>
              <a:rPr lang="en-US" sz="3200" dirty="0">
                <a:latin typeface="Arial" panose="020B0604020202020204" pitchFamily="34" charset="0"/>
                <a:cs typeface="Arial" panose="020B0604020202020204" pitchFamily="34" charset="0"/>
              </a:rPr>
              <a:t>Sickle Cell Anemia</a:t>
            </a:r>
          </a:p>
        </p:txBody>
      </p:sp>
      <p:pic>
        <p:nvPicPr>
          <p:cNvPr id="14" name="Content Placeholder 1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10369" y="800097"/>
            <a:ext cx="8323262" cy="5162550"/>
          </a:xfrm>
        </p:spPr>
      </p:pic>
      <p:sp>
        <p:nvSpPr>
          <p:cNvPr id="6" name="Rectangle 5"/>
          <p:cNvSpPr/>
          <p:nvPr/>
        </p:nvSpPr>
        <p:spPr>
          <a:xfrm rot="5400000" flipV="1">
            <a:off x="4424380" y="3699120"/>
            <a:ext cx="295241" cy="4853760"/>
          </a:xfrm>
          <a:prstGeom prst="rect">
            <a:avLst/>
          </a:prstGeom>
          <a:gradFill>
            <a:gsLst>
              <a:gs pos="49000">
                <a:srgbClr val="D0605C"/>
              </a:gs>
              <a:gs pos="90000">
                <a:srgbClr val="C7A18D"/>
              </a:gs>
              <a:gs pos="21000">
                <a:srgbClr val="C00000"/>
              </a:gs>
              <a:gs pos="0">
                <a:srgbClr val="941429"/>
              </a:gs>
              <a:gs pos="80000">
                <a:srgbClr val="F58579"/>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TextBox 6"/>
          <p:cNvSpPr txBox="1"/>
          <p:nvPr/>
        </p:nvSpPr>
        <p:spPr>
          <a:xfrm>
            <a:off x="2016244" y="6273620"/>
            <a:ext cx="1584242" cy="323165"/>
          </a:xfrm>
          <a:prstGeom prst="rect">
            <a:avLst/>
          </a:prstGeom>
          <a:noFill/>
        </p:spPr>
        <p:txBody>
          <a:bodyPr wrap="square" rtlCol="0">
            <a:spAutoFit/>
          </a:bodyPr>
          <a:lstStyle/>
          <a:p>
            <a:r>
              <a:rPr lang="en-US" sz="1500" b="1" dirty="0">
                <a:latin typeface="Arial" panose="020B0604020202020204" pitchFamily="34" charset="0"/>
                <a:cs typeface="Arial" panose="020B0604020202020204" pitchFamily="34" charset="0"/>
              </a:rPr>
              <a:t>Low frequency</a:t>
            </a:r>
          </a:p>
        </p:txBody>
      </p:sp>
      <p:sp>
        <p:nvSpPr>
          <p:cNvPr id="9" name="TextBox 8"/>
          <p:cNvSpPr txBox="1"/>
          <p:nvPr/>
        </p:nvSpPr>
        <p:spPr>
          <a:xfrm>
            <a:off x="5543516" y="6286318"/>
            <a:ext cx="1584240" cy="323165"/>
          </a:xfrm>
          <a:prstGeom prst="rect">
            <a:avLst/>
          </a:prstGeom>
          <a:noFill/>
        </p:spPr>
        <p:txBody>
          <a:bodyPr wrap="square" rtlCol="0">
            <a:spAutoFit/>
          </a:bodyPr>
          <a:lstStyle/>
          <a:p>
            <a:r>
              <a:rPr lang="en-US" sz="1500" b="1" dirty="0">
                <a:latin typeface="Arial" panose="020B0604020202020204" pitchFamily="34" charset="0"/>
                <a:cs typeface="Arial" panose="020B0604020202020204" pitchFamily="34" charset="0"/>
              </a:rPr>
              <a:t>High frequency</a:t>
            </a:r>
          </a:p>
        </p:txBody>
      </p:sp>
      <p:cxnSp>
        <p:nvCxnSpPr>
          <p:cNvPr id="10" name="Straight Arrow Connector 9"/>
          <p:cNvCxnSpPr/>
          <p:nvPr/>
        </p:nvCxnSpPr>
        <p:spPr>
          <a:xfrm>
            <a:off x="3683545" y="6435203"/>
            <a:ext cx="1776910" cy="0"/>
          </a:xfrm>
          <a:prstGeom prst="straightConnector1">
            <a:avLst/>
          </a:prstGeom>
          <a:ln w="44450">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8586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2224" y="97666"/>
            <a:ext cx="8721295" cy="3137580"/>
          </a:xfrm>
        </p:spPr>
        <p:txBody>
          <a:bodyPr>
            <a:noAutofit/>
          </a:bodyPr>
          <a:lstStyle/>
          <a:p>
            <a:pPr algn="l"/>
            <a:r>
              <a:rPr lang="en-US" sz="3800" i="1" dirty="0" smtClean="0">
                <a:latin typeface="Cambria" charset="0"/>
                <a:ea typeface="Cambria" charset="0"/>
                <a:cs typeface="Cambria" charset="0"/>
              </a:rPr>
              <a:t>After looking at the maps, what </a:t>
            </a:r>
            <a:r>
              <a:rPr lang="en-US" sz="3800" i="1" dirty="0">
                <a:latin typeface="Cambria" charset="0"/>
                <a:ea typeface="Cambria" charset="0"/>
                <a:cs typeface="Cambria" charset="0"/>
              </a:rPr>
              <a:t>questions do you </a:t>
            </a:r>
            <a:r>
              <a:rPr lang="en-US" sz="3800" i="1" dirty="0" smtClean="0">
                <a:latin typeface="Cambria" charset="0"/>
                <a:ea typeface="Cambria" charset="0"/>
                <a:cs typeface="Cambria" charset="0"/>
              </a:rPr>
              <a:t>have?</a:t>
            </a:r>
            <a:br>
              <a:rPr lang="en-US" sz="3800" i="1" dirty="0" smtClean="0">
                <a:latin typeface="Cambria" charset="0"/>
                <a:ea typeface="Cambria" charset="0"/>
                <a:cs typeface="Cambria" charset="0"/>
              </a:rPr>
            </a:br>
            <a:r>
              <a:rPr lang="en-US" sz="3800" i="1" dirty="0">
                <a:latin typeface="Cambria" charset="0"/>
                <a:ea typeface="Cambria" charset="0"/>
                <a:cs typeface="Cambria" charset="0"/>
              </a:rPr>
              <a:t/>
            </a:r>
            <a:br>
              <a:rPr lang="en-US" sz="3800" i="1" dirty="0">
                <a:latin typeface="Cambria" charset="0"/>
                <a:ea typeface="Cambria" charset="0"/>
                <a:cs typeface="Cambria" charset="0"/>
              </a:rPr>
            </a:br>
            <a:endParaRPr lang="en-US" sz="3800"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1994438" y="4937392"/>
            <a:ext cx="5795962" cy="576263"/>
          </a:xfrm>
        </p:spPr>
        <p:txBody>
          <a:bodyPr>
            <a:noAutofit/>
          </a:bodyPr>
          <a:lstStyle/>
          <a:p>
            <a:pPr marL="0" indent="0">
              <a:buNone/>
            </a:pPr>
            <a:r>
              <a:rPr lang="en-US" sz="3800" dirty="0" smtClean="0">
                <a:latin typeface="Arial" panose="020B0604020202020204" pitchFamily="34" charset="0"/>
                <a:cs typeface="Arial" panose="020B0604020202020204" pitchFamily="34" charset="0"/>
              </a:rPr>
              <a:t>Be prepared to share out with the class.</a:t>
            </a:r>
            <a:endParaRPr lang="en-US" sz="3800" dirty="0">
              <a:latin typeface="Arial" panose="020B0604020202020204" pitchFamily="34" charset="0"/>
              <a:cs typeface="Arial" panose="020B0604020202020204" pitchFamily="34" charset="0"/>
            </a:endParaRPr>
          </a:p>
        </p:txBody>
      </p:sp>
      <p:pic>
        <p:nvPicPr>
          <p:cNvPr id="6" name="pasted-image.pdf">
            <a:extLst>
              <a:ext uri="{FF2B5EF4-FFF2-40B4-BE49-F238E27FC236}">
                <a16:creationId xmlns="" xmlns:a16="http://schemas.microsoft.com/office/drawing/2014/main" id="{5BF79A83-E477-4ABF-981C-F5EB4A18DF5D}"/>
              </a:ext>
            </a:extLst>
          </p:cNvPr>
          <p:cNvPicPr>
            <a:picLocks noChangeAspect="1"/>
          </p:cNvPicPr>
          <p:nvPr/>
        </p:nvPicPr>
        <p:blipFill>
          <a:blip r:embed="rId3"/>
          <a:stretch>
            <a:fillRect/>
          </a:stretch>
        </p:blipFill>
        <p:spPr>
          <a:xfrm>
            <a:off x="780045" y="4679737"/>
            <a:ext cx="898030" cy="1143001"/>
          </a:xfrm>
          <a:prstGeom prst="rect">
            <a:avLst/>
          </a:prstGeom>
          <a:ln w="12700">
            <a:miter lim="400000"/>
          </a:ln>
        </p:spPr>
      </p:pic>
      <p:pic>
        <p:nvPicPr>
          <p:cNvPr id="7" name="pasted-image.pdf">
            <a:extLst>
              <a:ext uri="{FF2B5EF4-FFF2-40B4-BE49-F238E27FC236}">
                <a16:creationId xmlns="" xmlns:a16="http://schemas.microsoft.com/office/drawing/2014/main" id="{BB52A2F4-7972-4E15-832D-95C7AC2A0923}"/>
              </a:ext>
            </a:extLst>
          </p:cNvPr>
          <p:cNvPicPr>
            <a:picLocks noChangeAspect="1"/>
          </p:cNvPicPr>
          <p:nvPr/>
        </p:nvPicPr>
        <p:blipFill>
          <a:blip r:embed="rId4"/>
          <a:stretch>
            <a:fillRect/>
          </a:stretch>
        </p:blipFill>
        <p:spPr>
          <a:xfrm>
            <a:off x="608685" y="2572932"/>
            <a:ext cx="898030" cy="905405"/>
          </a:xfrm>
          <a:prstGeom prst="rect">
            <a:avLst/>
          </a:prstGeom>
          <a:ln w="12700">
            <a:miter lim="400000"/>
          </a:ln>
        </p:spPr>
      </p:pic>
      <p:sp>
        <p:nvSpPr>
          <p:cNvPr id="4" name="TextBox 3"/>
          <p:cNvSpPr txBox="1"/>
          <p:nvPr/>
        </p:nvSpPr>
        <p:spPr>
          <a:xfrm>
            <a:off x="1563835" y="2572932"/>
            <a:ext cx="7222210"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Discuss, then write your group’s questions in </a:t>
            </a:r>
            <a:r>
              <a:rPr lang="en-US" sz="3600" b="1" dirty="0">
                <a:latin typeface="Arial" panose="020B0604020202020204" pitchFamily="34" charset="0"/>
                <a:cs typeface="Arial" panose="020B0604020202020204" pitchFamily="34" charset="0"/>
              </a:rPr>
              <a:t>Doodle</a:t>
            </a:r>
            <a:r>
              <a:rPr lang="en-US" sz="3600" dirty="0">
                <a:latin typeface="Arial" panose="020B0604020202020204" pitchFamily="34" charset="0"/>
                <a:cs typeface="Arial" panose="020B0604020202020204" pitchFamily="34" charset="0"/>
              </a:rPr>
              <a:t> </a:t>
            </a:r>
            <a:r>
              <a:rPr lang="en-US" sz="3600" b="1" dirty="0">
                <a:latin typeface="Arial" panose="020B0604020202020204" pitchFamily="34" charset="0"/>
                <a:cs typeface="Arial" panose="020B0604020202020204" pitchFamily="34" charset="0"/>
              </a:rPr>
              <a:t>Box B.</a:t>
            </a:r>
            <a:endParaRPr lang="en-US" sz="3600" dirty="0"/>
          </a:p>
        </p:txBody>
      </p:sp>
    </p:spTree>
    <p:extLst>
      <p:ext uri="{BB962C8B-B14F-4D97-AF65-F5344CB8AC3E}">
        <p14:creationId xmlns:p14="http://schemas.microsoft.com/office/powerpoint/2010/main" val="67920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5BBAD8DD-B1A3-4B30-AA07-01278DB8CEC6}"/>
              </a:ext>
            </a:extLst>
          </p:cNvPr>
          <p:cNvSpPr txBox="1"/>
          <p:nvPr/>
        </p:nvSpPr>
        <p:spPr>
          <a:xfrm>
            <a:off x="2843001" y="194400"/>
            <a:ext cx="3457998" cy="677108"/>
          </a:xfrm>
          <a:prstGeom prst="rect">
            <a:avLst/>
          </a:prstGeom>
          <a:noFill/>
        </p:spPr>
        <p:txBody>
          <a:bodyPr wrap="none" rtlCol="0">
            <a:spAutoFit/>
          </a:bodyPr>
          <a:lstStyle/>
          <a:p>
            <a:r>
              <a:rPr lang="en-US" sz="3800" dirty="0">
                <a:latin typeface="Arial" panose="020B0604020202020204" pitchFamily="34" charset="0"/>
                <a:cs typeface="Arial" panose="020B0604020202020204" pitchFamily="34" charset="0"/>
              </a:rPr>
              <a:t>Our Questions:</a:t>
            </a:r>
          </a:p>
        </p:txBody>
      </p:sp>
      <p:sp>
        <p:nvSpPr>
          <p:cNvPr id="3" name="TextBox 2">
            <a:extLst>
              <a:ext uri="{FF2B5EF4-FFF2-40B4-BE49-F238E27FC236}">
                <a16:creationId xmlns="" xmlns:a16="http://schemas.microsoft.com/office/drawing/2014/main" id="{2DAAD5B9-F334-4902-82E5-1BEB45A9C741}"/>
              </a:ext>
            </a:extLst>
          </p:cNvPr>
          <p:cNvSpPr txBox="1"/>
          <p:nvPr/>
        </p:nvSpPr>
        <p:spPr>
          <a:xfrm>
            <a:off x="705600" y="1252800"/>
            <a:ext cx="542136" cy="4985980"/>
          </a:xfrm>
          <a:prstGeom prst="rect">
            <a:avLst/>
          </a:prstGeom>
          <a:noFill/>
        </p:spPr>
        <p:txBody>
          <a:bodyPr wrap="none" rtlCol="0">
            <a:spAutoFit/>
          </a:bodyPr>
          <a:lstStyle/>
          <a:p>
            <a:r>
              <a:rPr lang="en-US" sz="2500" dirty="0">
                <a:latin typeface="Arial" panose="020B0604020202020204" pitchFamily="34" charset="0"/>
                <a:cs typeface="Arial" panose="020B0604020202020204" pitchFamily="34" charset="0"/>
              </a:rPr>
              <a:t>1. </a:t>
            </a:r>
          </a:p>
          <a:p>
            <a:endParaRPr lang="en-US" sz="2500" dirty="0">
              <a:latin typeface="Arial" panose="020B0604020202020204" pitchFamily="34" charset="0"/>
              <a:cs typeface="Arial" panose="020B0604020202020204" pitchFamily="34" charset="0"/>
            </a:endParaRPr>
          </a:p>
          <a:p>
            <a:r>
              <a:rPr lang="en-US" sz="2500" dirty="0">
                <a:latin typeface="Arial" panose="020B0604020202020204" pitchFamily="34" charset="0"/>
                <a:cs typeface="Arial" panose="020B0604020202020204" pitchFamily="34" charset="0"/>
              </a:rPr>
              <a:t>2.</a:t>
            </a:r>
          </a:p>
          <a:p>
            <a:endParaRPr lang="en-US" sz="2500" dirty="0">
              <a:latin typeface="Arial" panose="020B0604020202020204" pitchFamily="34" charset="0"/>
              <a:cs typeface="Arial" panose="020B0604020202020204" pitchFamily="34" charset="0"/>
            </a:endParaRPr>
          </a:p>
          <a:p>
            <a:r>
              <a:rPr lang="en-US" sz="2500" dirty="0">
                <a:latin typeface="Arial" panose="020B0604020202020204" pitchFamily="34" charset="0"/>
                <a:cs typeface="Arial" panose="020B0604020202020204" pitchFamily="34" charset="0"/>
              </a:rPr>
              <a:t>3.</a:t>
            </a:r>
          </a:p>
          <a:p>
            <a:endParaRPr lang="en-US" sz="2500" dirty="0">
              <a:latin typeface="Arial" panose="020B0604020202020204" pitchFamily="34" charset="0"/>
              <a:cs typeface="Arial" panose="020B0604020202020204" pitchFamily="34" charset="0"/>
            </a:endParaRPr>
          </a:p>
          <a:p>
            <a:r>
              <a:rPr lang="en-US" sz="2500" dirty="0">
                <a:latin typeface="Arial" panose="020B0604020202020204" pitchFamily="34" charset="0"/>
                <a:cs typeface="Arial" panose="020B0604020202020204" pitchFamily="34" charset="0"/>
              </a:rPr>
              <a:t>4.</a:t>
            </a:r>
          </a:p>
          <a:p>
            <a:endParaRPr lang="en-US" sz="2500" dirty="0">
              <a:latin typeface="Arial" panose="020B0604020202020204" pitchFamily="34" charset="0"/>
              <a:cs typeface="Arial" panose="020B0604020202020204" pitchFamily="34" charset="0"/>
            </a:endParaRPr>
          </a:p>
          <a:p>
            <a:r>
              <a:rPr lang="en-US" sz="2500" dirty="0">
                <a:latin typeface="Arial" panose="020B0604020202020204" pitchFamily="34" charset="0"/>
                <a:cs typeface="Arial" panose="020B0604020202020204" pitchFamily="34" charset="0"/>
              </a:rPr>
              <a:t>5.</a:t>
            </a:r>
          </a:p>
          <a:p>
            <a:endParaRPr lang="en-US" sz="2500" dirty="0">
              <a:latin typeface="Arial" panose="020B0604020202020204" pitchFamily="34" charset="0"/>
              <a:cs typeface="Arial" panose="020B0604020202020204" pitchFamily="34" charset="0"/>
            </a:endParaRPr>
          </a:p>
          <a:p>
            <a:r>
              <a:rPr lang="en-US" sz="2500" dirty="0">
                <a:latin typeface="Arial" panose="020B0604020202020204" pitchFamily="34" charset="0"/>
                <a:cs typeface="Arial" panose="020B0604020202020204" pitchFamily="34" charset="0"/>
              </a:rPr>
              <a:t>6.</a:t>
            </a:r>
          </a:p>
          <a:p>
            <a:endParaRPr lang="en-US" sz="25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5638187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3D78D2DB-2F89-44EE-9475-0BD280B11860}"/>
              </a:ext>
            </a:extLst>
          </p:cNvPr>
          <p:cNvSpPr txBox="1"/>
          <p:nvPr/>
        </p:nvSpPr>
        <p:spPr>
          <a:xfrm>
            <a:off x="1008000" y="352800"/>
            <a:ext cx="7128000" cy="3046988"/>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Is there one question that can help us answer most of the others</a:t>
            </a:r>
            <a:r>
              <a:rPr lang="en-US" sz="3200" dirty="0" smtClean="0">
                <a:latin typeface="Arial" panose="020B0604020202020204" pitchFamily="34" charset="0"/>
                <a:cs typeface="Arial" panose="020B0604020202020204" pitchFamily="34" charset="0"/>
              </a:rPr>
              <a:t>?</a:t>
            </a:r>
          </a:p>
          <a:p>
            <a:endParaRPr lang="en-US" sz="3200" dirty="0">
              <a:latin typeface="Arial" panose="020B0604020202020204" pitchFamily="34" charset="0"/>
              <a:cs typeface="Arial" panose="020B0604020202020204" pitchFamily="34" charset="0"/>
            </a:endParaRPr>
          </a:p>
          <a:p>
            <a:r>
              <a:rPr lang="en-US" sz="3200" dirty="0" smtClean="0">
                <a:latin typeface="Arial" panose="020B0604020202020204" pitchFamily="34" charset="0"/>
                <a:cs typeface="Arial" panose="020B0604020202020204" pitchFamily="34" charset="0"/>
              </a:rPr>
              <a:t>If not, can you think of a more general question that would address all of the other questions.</a:t>
            </a:r>
            <a:endParaRPr lang="en-US" sz="3200" dirty="0">
              <a:latin typeface="Arial" panose="020B0604020202020204" pitchFamily="34" charset="0"/>
              <a:cs typeface="Arial" panose="020B0604020202020204" pitchFamily="34" charset="0"/>
            </a:endParaRPr>
          </a:p>
        </p:txBody>
      </p:sp>
      <p:sp>
        <p:nvSpPr>
          <p:cNvPr id="3" name="TextBox 2"/>
          <p:cNvSpPr txBox="1"/>
          <p:nvPr/>
        </p:nvSpPr>
        <p:spPr>
          <a:xfrm>
            <a:off x="511444" y="4091553"/>
            <a:ext cx="8121112" cy="523220"/>
          </a:xfrm>
          <a:prstGeom prst="rect">
            <a:avLst/>
          </a:prstGeom>
          <a:noFill/>
        </p:spPr>
        <p:txBody>
          <a:bodyPr wrap="square" rtlCol="0">
            <a:spAutoFit/>
          </a:bodyPr>
          <a:lstStyle/>
          <a:p>
            <a:r>
              <a:rPr lang="en-US" sz="2800" b="1" dirty="0" smtClean="0"/>
              <a:t>DRIVING QUESTION: (write at top of Doodle Sheet):</a:t>
            </a:r>
            <a:endParaRPr lang="en-US" sz="2800" b="1" dirty="0"/>
          </a:p>
        </p:txBody>
      </p:sp>
    </p:spTree>
    <p:extLst>
      <p:ext uri="{BB962C8B-B14F-4D97-AF65-F5344CB8AC3E}">
        <p14:creationId xmlns:p14="http://schemas.microsoft.com/office/powerpoint/2010/main" val="41091110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A68E46-49B5-4CEB-A2B3-8355C690AD5B}"/>
              </a:ext>
            </a:extLst>
          </p:cNvPr>
          <p:cNvSpPr>
            <a:spLocks noGrp="1"/>
          </p:cNvSpPr>
          <p:nvPr>
            <p:ph type="title"/>
          </p:nvPr>
        </p:nvSpPr>
        <p:spPr/>
        <p:txBody>
          <a:bodyPr>
            <a:normAutofit fontScale="90000"/>
          </a:bodyPr>
          <a:lstStyle/>
          <a:p>
            <a:r>
              <a:rPr lang="en-US" dirty="0"/>
              <a:t>LS02 Teacher Resource: What did we figure out?</a:t>
            </a:r>
          </a:p>
        </p:txBody>
      </p:sp>
      <p:sp>
        <p:nvSpPr>
          <p:cNvPr id="3" name="Text Placeholder 2">
            <a:extLst>
              <a:ext uri="{FF2B5EF4-FFF2-40B4-BE49-F238E27FC236}">
                <a16:creationId xmlns:a16="http://schemas.microsoft.com/office/drawing/2014/main" xmlns="" id="{3EAF42F2-799C-4642-A689-2146DA1821E7}"/>
              </a:ext>
            </a:extLst>
          </p:cNvPr>
          <p:cNvSpPr>
            <a:spLocks noGrp="1"/>
          </p:cNvSpPr>
          <p:nvPr>
            <p:ph type="body" sz="quarter" idx="10"/>
          </p:nvPr>
        </p:nvSpPr>
        <p:spPr/>
        <p:txBody>
          <a:bodyPr>
            <a:normAutofit/>
          </a:bodyPr>
          <a:lstStyle/>
          <a:p>
            <a:r>
              <a:rPr lang="en-US" b="1" dirty="0">
                <a:cs typeface="Arial" panose="020B0604020202020204" pitchFamily="34" charset="0"/>
              </a:rPr>
              <a:t>What did we figure out?</a:t>
            </a:r>
          </a:p>
          <a:p>
            <a:r>
              <a:rPr lang="en-US" dirty="0"/>
              <a:t>After looking at international frequency data for a number of human traits, we’ve settled on a driving question (a variant of “What makes traits more common or rare</a:t>
            </a:r>
            <a:r>
              <a:rPr lang="en-US" dirty="0" smtClean="0"/>
              <a:t>?” or “Why do trait frequencies differ across the world?”).</a:t>
            </a:r>
            <a:endParaRPr lang="en-US" dirty="0"/>
          </a:p>
        </p:txBody>
      </p:sp>
      <p:sp>
        <p:nvSpPr>
          <p:cNvPr id="4" name="Text Placeholder 3">
            <a:extLst>
              <a:ext uri="{FF2B5EF4-FFF2-40B4-BE49-F238E27FC236}">
                <a16:creationId xmlns:a16="http://schemas.microsoft.com/office/drawing/2014/main" xmlns="" id="{8555F913-6EE0-4D9B-B3E2-99AEDF9B76AE}"/>
              </a:ext>
            </a:extLst>
          </p:cNvPr>
          <p:cNvSpPr>
            <a:spLocks noGrp="1"/>
          </p:cNvSpPr>
          <p:nvPr>
            <p:ph type="body" sz="quarter" idx="11"/>
          </p:nvPr>
        </p:nvSpPr>
        <p:spPr>
          <a:xfrm>
            <a:off x="434145" y="3348000"/>
            <a:ext cx="8416925" cy="2160300"/>
          </a:xfrm>
        </p:spPr>
        <p:txBody>
          <a:bodyPr/>
          <a:lstStyle/>
          <a:p>
            <a:r>
              <a:rPr lang="en-US" b="1" dirty="0">
                <a:cs typeface="Arial" panose="020B0604020202020204" pitchFamily="34" charset="0"/>
              </a:rPr>
              <a:t>LS02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1258513629"/>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9DFA827-725A-41AD-8DF5-B16B4AA52E85}"/>
              </a:ext>
            </a:extLst>
          </p:cNvPr>
          <p:cNvSpPr>
            <a:spLocks noGrp="1"/>
          </p:cNvSpPr>
          <p:nvPr>
            <p:ph type="title"/>
          </p:nvPr>
        </p:nvSpPr>
        <p:spPr>
          <a:xfrm>
            <a:off x="87703" y="70484"/>
            <a:ext cx="8932876" cy="469627"/>
          </a:xfrm>
        </p:spPr>
        <p:txBody>
          <a:bodyPr>
            <a:normAutofit fontScale="90000"/>
          </a:bodyPr>
          <a:lstStyle/>
          <a:p>
            <a:r>
              <a:rPr lang="en-US" dirty="0"/>
              <a:t>LS03 Teacher Resource: Learning Segment Overview</a:t>
            </a:r>
          </a:p>
        </p:txBody>
      </p:sp>
      <p:sp>
        <p:nvSpPr>
          <p:cNvPr id="3" name="Text Placeholder 2">
            <a:extLst>
              <a:ext uri="{FF2B5EF4-FFF2-40B4-BE49-F238E27FC236}">
                <a16:creationId xmlns:a16="http://schemas.microsoft.com/office/drawing/2014/main" xmlns="" id="{A82DAED2-F349-426A-A592-C37B475FCF07}"/>
              </a:ext>
            </a:extLst>
          </p:cNvPr>
          <p:cNvSpPr>
            <a:spLocks noGrp="1"/>
          </p:cNvSpPr>
          <p:nvPr>
            <p:ph type="body" sz="quarter" idx="10"/>
          </p:nvPr>
        </p:nvSpPr>
        <p:spPr>
          <a:xfrm>
            <a:off x="2742012" y="978849"/>
            <a:ext cx="6078538" cy="1454752"/>
          </a:xfrm>
        </p:spPr>
        <p:txBody>
          <a:bodyPr/>
          <a:lstStyle/>
          <a:p>
            <a:r>
              <a:rPr lang="en-US" b="1" dirty="0" smtClean="0">
                <a:cs typeface="Arial" panose="020B0604020202020204" pitchFamily="34" charset="0"/>
              </a:rPr>
              <a:t>Q→M:</a:t>
            </a:r>
            <a:r>
              <a:rPr lang="en-US" dirty="0" smtClean="0">
                <a:cs typeface="Arial" panose="020B0604020202020204" pitchFamily="34" charset="0"/>
              </a:rPr>
              <a:t>  </a:t>
            </a:r>
            <a:r>
              <a:rPr lang="en-US" dirty="0"/>
              <a:t>We continue our work in groups—brainstorming our initial thoughts about the driving question and then compiling them into class list of initial model ideas. </a:t>
            </a:r>
          </a:p>
        </p:txBody>
      </p:sp>
      <p:sp>
        <p:nvSpPr>
          <p:cNvPr id="4" name="Text Placeholder 3">
            <a:extLst>
              <a:ext uri="{FF2B5EF4-FFF2-40B4-BE49-F238E27FC236}">
                <a16:creationId xmlns:a16="http://schemas.microsoft.com/office/drawing/2014/main" xmlns="" id="{74360BD8-BDF5-47DE-8166-D956F2CA221F}"/>
              </a:ext>
            </a:extLst>
          </p:cNvPr>
          <p:cNvSpPr>
            <a:spLocks noGrp="1"/>
          </p:cNvSpPr>
          <p:nvPr>
            <p:ph type="body" sz="quarter" idx="11"/>
          </p:nvPr>
        </p:nvSpPr>
        <p:spPr>
          <a:xfrm>
            <a:off x="782182" y="2554131"/>
            <a:ext cx="1548250" cy="469627"/>
          </a:xfrm>
        </p:spPr>
        <p:txBody>
          <a:bodyPr/>
          <a:lstStyle/>
          <a:p>
            <a:r>
              <a:rPr lang="en-US" dirty="0"/>
              <a:t>Time: 25 min</a:t>
            </a:r>
          </a:p>
        </p:txBody>
      </p:sp>
      <p:sp>
        <p:nvSpPr>
          <p:cNvPr id="5" name="Text Placeholder 4">
            <a:extLst>
              <a:ext uri="{FF2B5EF4-FFF2-40B4-BE49-F238E27FC236}">
                <a16:creationId xmlns:a16="http://schemas.microsoft.com/office/drawing/2014/main" xmlns="" id="{2E642E56-6EB3-4D68-885A-9342BC19D045}"/>
              </a:ext>
            </a:extLst>
          </p:cNvPr>
          <p:cNvSpPr>
            <a:spLocks noGrp="1"/>
          </p:cNvSpPr>
          <p:nvPr>
            <p:ph type="body" sz="quarter" idx="12"/>
          </p:nvPr>
        </p:nvSpPr>
        <p:spPr>
          <a:xfrm>
            <a:off x="410399" y="3327663"/>
            <a:ext cx="8352001" cy="2328862"/>
          </a:xfrm>
        </p:spPr>
        <p:txBody>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smtClean="0">
                <a:ea typeface="Arial" charset="0"/>
                <a:cs typeface="Arial" panose="020B0604020202020204" pitchFamily="34" charset="0"/>
              </a:rPr>
              <a:t>P</a:t>
            </a:r>
            <a:r>
              <a:rPr lang="en-US" dirty="0" smtClean="0">
                <a:ea typeface="Arial" charset="0"/>
                <a:cs typeface="Arial" panose="020B0604020202020204" pitchFamily="34" charset="0"/>
                <a:sym typeface="Helvetica Light"/>
              </a:rPr>
              <a:t>owerPoint; PV </a:t>
            </a:r>
            <a:r>
              <a:rPr lang="en-US" dirty="0" smtClean="0">
                <a:ea typeface="Arial" charset="0"/>
                <a:cs typeface="Arial" panose="020B0604020202020204" pitchFamily="34" charset="0"/>
              </a:rPr>
              <a:t>Doodle </a:t>
            </a:r>
            <a:r>
              <a:rPr lang="en-US" dirty="0">
                <a:ea typeface="Arial" charset="0"/>
                <a:cs typeface="Arial" panose="020B0604020202020204" pitchFamily="34" charset="0"/>
              </a:rPr>
              <a:t>Sheet</a:t>
            </a:r>
          </a:p>
          <a:p>
            <a:pPr marL="0" indent="0">
              <a:buNone/>
            </a:pPr>
            <a:endParaRPr lang="en-US" dirty="0" smtClean="0">
              <a:cs typeface="Arial" panose="020B0604020202020204" pitchFamily="34" charset="0"/>
            </a:endParaRP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Websites of interest:</a:t>
            </a:r>
          </a:p>
          <a:p>
            <a:pPr mar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dirty="0"/>
          </a:p>
        </p:txBody>
      </p:sp>
    </p:spTree>
    <p:extLst>
      <p:ext uri="{BB962C8B-B14F-4D97-AF65-F5344CB8AC3E}">
        <p14:creationId xmlns:p14="http://schemas.microsoft.com/office/powerpoint/2010/main" val="40512744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03" y="-2668"/>
            <a:ext cx="8932876" cy="469627"/>
          </a:xfrm>
        </p:spPr>
        <p:txBody>
          <a:bodyPr>
            <a:noAutofit/>
          </a:bodyPr>
          <a:lstStyle/>
          <a:p>
            <a:r>
              <a:rPr lang="en-US" dirty="0"/>
              <a:t>Population Variation Overview</a:t>
            </a:r>
            <a:endParaRPr lang="en-US" dirty="0">
              <a:solidFill>
                <a:schemeClr val="bg1"/>
              </a:solidFill>
              <a:latin typeface="+mn-lt"/>
            </a:endParaRPr>
          </a:p>
        </p:txBody>
      </p:sp>
      <p:sp>
        <p:nvSpPr>
          <p:cNvPr id="4" name="Text Placeholder 3">
            <a:extLst>
              <a:ext uri="{FF2B5EF4-FFF2-40B4-BE49-F238E27FC236}">
                <a16:creationId xmlns:a16="http://schemas.microsoft.com/office/drawing/2014/main" xmlns="" id="{F1CA3513-4AB5-4AFF-B14C-0C64E56A38FE}"/>
              </a:ext>
            </a:extLst>
          </p:cNvPr>
          <p:cNvSpPr>
            <a:spLocks noGrp="1"/>
          </p:cNvSpPr>
          <p:nvPr>
            <p:ph type="body" sz="quarter" idx="10"/>
          </p:nvPr>
        </p:nvSpPr>
        <p:spPr>
          <a:xfrm>
            <a:off x="446087" y="839972"/>
            <a:ext cx="8251825" cy="5467227"/>
          </a:xfrm>
        </p:spPr>
        <p:txBody>
          <a:bodyPr>
            <a:normAutofit fontScale="70000" lnSpcReduction="20000"/>
          </a:bodyPr>
          <a:lstStyle/>
          <a:p>
            <a:r>
              <a:rPr lang="en-US" sz="2900" b="1" dirty="0" smtClean="0"/>
              <a:t>How is this unit situated in the “standard*” MBER year-long sequence?</a:t>
            </a:r>
          </a:p>
          <a:p>
            <a:endParaRPr lang="en-US" sz="2900" u="sng" dirty="0" smtClean="0"/>
          </a:p>
          <a:p>
            <a:pPr>
              <a:lnSpc>
                <a:spcPct val="120000"/>
              </a:lnSpc>
              <a:spcBef>
                <a:spcPts val="0"/>
              </a:spcBef>
              <a:spcAft>
                <a:spcPts val="400"/>
              </a:spcAft>
            </a:pPr>
            <a:r>
              <a:rPr lang="en-US" sz="2600" dirty="0" smtClean="0"/>
              <a:t>We </a:t>
            </a:r>
            <a:r>
              <a:rPr lang="en-US" sz="2600" dirty="0"/>
              <a:t>have explored the genetic and environmental factors that contribute to variation in individuals, but now ask students to step back and think about the distribution of variations within and across human populations. In developing a model to explain phenomena at the population level, we go deeper into the </a:t>
            </a:r>
            <a:r>
              <a:rPr lang="en-US" sz="2600" dirty="0" smtClean="0"/>
              <a:t>processes </a:t>
            </a:r>
            <a:r>
              <a:rPr lang="en-US" sz="2600" dirty="0"/>
              <a:t>underlying natural selection and the distribution of traits in populations over time and space. </a:t>
            </a:r>
            <a:endParaRPr lang="en-US" sz="2600" dirty="0" smtClean="0"/>
          </a:p>
          <a:p>
            <a:pPr>
              <a:lnSpc>
                <a:spcPct val="120000"/>
              </a:lnSpc>
              <a:spcBef>
                <a:spcPts val="0"/>
              </a:spcBef>
              <a:spcAft>
                <a:spcPts val="400"/>
              </a:spcAft>
            </a:pPr>
            <a:r>
              <a:rPr lang="en-US" sz="2600" dirty="0" smtClean="0"/>
              <a:t>Later</a:t>
            </a:r>
            <a:r>
              <a:rPr lang="en-US" sz="2600" dirty="0"/>
              <a:t>, in the next model, we will extend this thinking to help us understand how new species develop. (This deeper understanding of natural selection ultimately positions us to address our overarching question from the beginning of the year about the origins of biodiversity and unity.) </a:t>
            </a:r>
            <a:endParaRPr lang="en-US" sz="2600" dirty="0" smtClean="0"/>
          </a:p>
          <a:p>
            <a:pPr>
              <a:lnSpc>
                <a:spcPct val="120000"/>
              </a:lnSpc>
              <a:spcBef>
                <a:spcPts val="0"/>
              </a:spcBef>
              <a:spcAft>
                <a:spcPts val="400"/>
              </a:spcAft>
            </a:pPr>
            <a:endParaRPr lang="en-US" sz="2600" dirty="0"/>
          </a:p>
          <a:p>
            <a:pPr>
              <a:lnSpc>
                <a:spcPct val="120000"/>
              </a:lnSpc>
              <a:spcBef>
                <a:spcPts val="0"/>
              </a:spcBef>
              <a:spcAft>
                <a:spcPts val="400"/>
              </a:spcAft>
            </a:pPr>
            <a:r>
              <a:rPr lang="en-US" sz="2600" dirty="0" smtClean="0"/>
              <a:t>*Whether you complete the Red Loop (organismal biology) or Blue Loop (genetics) portion of the curricular sequence first, you will need ideas from Natural Selection and genetics (models for inheritance and the genetic basis of traits) in order to have your kids make sense of the phenomena in this unit. Therefore, take care to review the ideas the class has generated with regard to these foundational models.</a:t>
            </a:r>
            <a:endParaRPr lang="en-US" sz="2600" dirty="0"/>
          </a:p>
          <a:p>
            <a:endParaRPr lang="en-US" sz="1600" dirty="0"/>
          </a:p>
        </p:txBody>
      </p:sp>
    </p:spTree>
    <p:extLst>
      <p:ext uri="{BB962C8B-B14F-4D97-AF65-F5344CB8AC3E}">
        <p14:creationId xmlns:p14="http://schemas.microsoft.com/office/powerpoint/2010/main" val="3948216349"/>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31106" y="992862"/>
            <a:ext cx="7246467" cy="3435137"/>
          </a:xfrm>
        </p:spPr>
        <p:txBody>
          <a:bodyPr>
            <a:normAutofit fontScale="90000"/>
          </a:bodyPr>
          <a:lstStyle/>
          <a:p>
            <a:pPr algn="l"/>
            <a:r>
              <a:rPr lang="en-US" dirty="0">
                <a:latin typeface="Arial" panose="020B0604020202020204" pitchFamily="34" charset="0"/>
                <a:cs typeface="Arial" panose="020B0604020202020204" pitchFamily="34" charset="0"/>
              </a:rPr>
              <a:t>What ideas do you have about this? What factors might </a:t>
            </a:r>
            <a:r>
              <a:rPr lang="en-US" dirty="0" smtClean="0">
                <a:latin typeface="Arial" panose="020B0604020202020204" pitchFamily="34" charset="0"/>
                <a:cs typeface="Arial" panose="020B0604020202020204" pitchFamily="34" charset="0"/>
              </a:rPr>
              <a:t>contribute to traits being more or less common? </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7" name="pasted-image.pdf">
            <a:extLst>
              <a:ext uri="{FF2B5EF4-FFF2-40B4-BE49-F238E27FC236}">
                <a16:creationId xmlns="" xmlns:a16="http://schemas.microsoft.com/office/drawing/2014/main" id="{BCC6C5AF-F7FE-4A91-83BD-ED9446721A9E}"/>
              </a:ext>
            </a:extLst>
          </p:cNvPr>
          <p:cNvPicPr>
            <a:picLocks noChangeAspect="1"/>
          </p:cNvPicPr>
          <p:nvPr/>
        </p:nvPicPr>
        <p:blipFill>
          <a:blip r:embed="rId3"/>
          <a:stretch>
            <a:fillRect/>
          </a:stretch>
        </p:blipFill>
        <p:spPr>
          <a:xfrm>
            <a:off x="303520" y="3747549"/>
            <a:ext cx="798127" cy="804682"/>
          </a:xfrm>
          <a:prstGeom prst="rect">
            <a:avLst/>
          </a:prstGeom>
          <a:ln w="12700">
            <a:miter lim="400000"/>
          </a:ln>
        </p:spPr>
      </p:pic>
      <p:sp>
        <p:nvSpPr>
          <p:cNvPr id="3" name="TextBox 2"/>
          <p:cNvSpPr txBox="1"/>
          <p:nvPr/>
        </p:nvSpPr>
        <p:spPr>
          <a:xfrm>
            <a:off x="974319" y="4229065"/>
            <a:ext cx="8169681" cy="646331"/>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Write </a:t>
            </a:r>
            <a:r>
              <a:rPr lang="en-US" sz="3600" dirty="0">
                <a:latin typeface="Arial" panose="020B0604020202020204" pitchFamily="34" charset="0"/>
                <a:cs typeface="Arial" panose="020B0604020202020204" pitchFamily="34" charset="0"/>
              </a:rPr>
              <a:t>your thoughts in </a:t>
            </a:r>
            <a:r>
              <a:rPr lang="en-US" sz="3600" b="1" dirty="0">
                <a:latin typeface="Arial" panose="020B0604020202020204" pitchFamily="34" charset="0"/>
                <a:cs typeface="Arial" panose="020B0604020202020204" pitchFamily="34" charset="0"/>
              </a:rPr>
              <a:t>Doodle Box C</a:t>
            </a:r>
            <a:r>
              <a:rPr lang="en-US" sz="3600" dirty="0">
                <a:latin typeface="Arial" panose="020B0604020202020204" pitchFamily="34" charset="0"/>
                <a:cs typeface="Arial" panose="020B0604020202020204" pitchFamily="34" charset="0"/>
              </a:rPr>
              <a:t>. </a:t>
            </a:r>
            <a:endParaRPr lang="en-US" sz="3600" dirty="0"/>
          </a:p>
        </p:txBody>
      </p:sp>
    </p:spTree>
    <p:extLst>
      <p:ext uri="{BB962C8B-B14F-4D97-AF65-F5344CB8AC3E}">
        <p14:creationId xmlns:p14="http://schemas.microsoft.com/office/powerpoint/2010/main" val="149381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8650" y="148414"/>
            <a:ext cx="7886700" cy="1015846"/>
          </a:xfrm>
        </p:spPr>
        <p:txBody>
          <a:bodyPr>
            <a:normAutofit/>
          </a:bodyPr>
          <a:lstStyle/>
          <a:p>
            <a:r>
              <a:rPr lang="en-US" sz="3800" b="1" dirty="0">
                <a:latin typeface="Arial" panose="020B0604020202020204" pitchFamily="34" charset="0"/>
                <a:cs typeface="Arial" panose="020B0604020202020204" pitchFamily="34" charset="0"/>
              </a:rPr>
              <a:t>BRAINSTORM IN YOUR GROUPS</a:t>
            </a:r>
          </a:p>
        </p:txBody>
      </p:sp>
      <p:sp>
        <p:nvSpPr>
          <p:cNvPr id="3" name="Content Placeholder 2"/>
          <p:cNvSpPr>
            <a:spLocks noGrp="1"/>
          </p:cNvSpPr>
          <p:nvPr>
            <p:ph idx="4294967295"/>
          </p:nvPr>
        </p:nvSpPr>
        <p:spPr>
          <a:xfrm>
            <a:off x="1398600" y="1164260"/>
            <a:ext cx="6806700" cy="1236663"/>
          </a:xfrm>
        </p:spPr>
        <p:txBody>
          <a:bodyPr>
            <a:normAutofit/>
          </a:bodyPr>
          <a:lstStyle/>
          <a:p>
            <a:pPr marL="0" indent="0">
              <a:buNone/>
            </a:pPr>
            <a:r>
              <a:rPr lang="en-US" sz="3500" dirty="0">
                <a:latin typeface="Arial" panose="020B0604020202020204" pitchFamily="34" charset="0"/>
                <a:cs typeface="Arial" panose="020B0604020202020204" pitchFamily="34" charset="0"/>
              </a:rPr>
              <a:t>Share your ideas with your group using Talking Sticks. </a:t>
            </a:r>
          </a:p>
          <a:p>
            <a:endParaRPr lang="en-US" dirty="0"/>
          </a:p>
        </p:txBody>
      </p:sp>
      <p:sp>
        <p:nvSpPr>
          <p:cNvPr id="6" name="TextBox 5"/>
          <p:cNvSpPr txBox="1"/>
          <p:nvPr/>
        </p:nvSpPr>
        <p:spPr>
          <a:xfrm>
            <a:off x="1398600" y="2488471"/>
            <a:ext cx="7333129" cy="1169551"/>
          </a:xfrm>
          <a:prstGeom prst="rect">
            <a:avLst/>
          </a:prstGeom>
          <a:noFill/>
        </p:spPr>
        <p:txBody>
          <a:bodyPr wrap="square" rtlCol="0">
            <a:spAutoFit/>
          </a:bodyPr>
          <a:lstStyle/>
          <a:p>
            <a:r>
              <a:rPr lang="en-US" sz="3500" dirty="0">
                <a:latin typeface="Arial" panose="020B0604020202020204" pitchFamily="34" charset="0"/>
                <a:cs typeface="Arial" panose="020B0604020202020204" pitchFamily="34" charset="0"/>
              </a:rPr>
              <a:t>Create a list of all the ideas from your group on your whiteboard.</a:t>
            </a:r>
          </a:p>
        </p:txBody>
      </p:sp>
      <p:pic>
        <p:nvPicPr>
          <p:cNvPr id="7" name="pasted-image.pdf">
            <a:extLst>
              <a:ext uri="{FF2B5EF4-FFF2-40B4-BE49-F238E27FC236}">
                <a16:creationId xmlns="" xmlns:a16="http://schemas.microsoft.com/office/drawing/2014/main" id="{F0A90BAA-2574-4240-9743-399DBD109F74}"/>
              </a:ext>
            </a:extLst>
          </p:cNvPr>
          <p:cNvPicPr>
            <a:picLocks noChangeAspect="1"/>
          </p:cNvPicPr>
          <p:nvPr/>
        </p:nvPicPr>
        <p:blipFill>
          <a:blip r:embed="rId3"/>
          <a:stretch>
            <a:fillRect/>
          </a:stretch>
        </p:blipFill>
        <p:spPr>
          <a:xfrm>
            <a:off x="394007" y="3928004"/>
            <a:ext cx="798127" cy="804682"/>
          </a:xfrm>
          <a:prstGeom prst="rect">
            <a:avLst/>
          </a:prstGeom>
          <a:ln w="12700">
            <a:miter lim="400000"/>
          </a:ln>
        </p:spPr>
      </p:pic>
      <p:pic>
        <p:nvPicPr>
          <p:cNvPr id="8" name="pasted-image.pdf">
            <a:extLst>
              <a:ext uri="{FF2B5EF4-FFF2-40B4-BE49-F238E27FC236}">
                <a16:creationId xmlns="" xmlns:a16="http://schemas.microsoft.com/office/drawing/2014/main" id="{41CB7053-35B9-4FA9-AEBD-B0403D24FB4D}"/>
              </a:ext>
            </a:extLst>
          </p:cNvPr>
          <p:cNvPicPr>
            <a:picLocks noChangeAspect="1"/>
          </p:cNvPicPr>
          <p:nvPr/>
        </p:nvPicPr>
        <p:blipFill>
          <a:blip r:embed="rId4"/>
          <a:stretch>
            <a:fillRect/>
          </a:stretch>
        </p:blipFill>
        <p:spPr>
          <a:xfrm>
            <a:off x="368272" y="1274668"/>
            <a:ext cx="798127" cy="1015846"/>
          </a:xfrm>
          <a:prstGeom prst="rect">
            <a:avLst/>
          </a:prstGeom>
          <a:ln w="12700">
            <a:miter lim="400000"/>
          </a:ln>
        </p:spPr>
      </p:pic>
      <p:sp>
        <p:nvSpPr>
          <p:cNvPr id="5" name="Rectangle 4">
            <a:extLst>
              <a:ext uri="{FF2B5EF4-FFF2-40B4-BE49-F238E27FC236}">
                <a16:creationId xmlns="" xmlns:a16="http://schemas.microsoft.com/office/drawing/2014/main" id="{D36D223E-3D88-4350-B3B1-B70893E3967F}"/>
              </a:ext>
            </a:extLst>
          </p:cNvPr>
          <p:cNvSpPr/>
          <p:nvPr/>
        </p:nvSpPr>
        <p:spPr>
          <a:xfrm>
            <a:off x="1398600" y="3745570"/>
            <a:ext cx="6744600" cy="1169551"/>
          </a:xfrm>
          <a:prstGeom prst="rect">
            <a:avLst/>
          </a:prstGeom>
        </p:spPr>
        <p:txBody>
          <a:bodyPr wrap="square">
            <a:spAutoFit/>
          </a:bodyPr>
          <a:lstStyle/>
          <a:p>
            <a:r>
              <a:rPr lang="en-US" sz="3500" dirty="0">
                <a:latin typeface="Arial" panose="020B0604020202020204" pitchFamily="34" charset="0"/>
                <a:cs typeface="Arial" panose="020B0604020202020204" pitchFamily="34" charset="0"/>
              </a:rPr>
              <a:t>Copy your group’s list of ideas in </a:t>
            </a:r>
            <a:r>
              <a:rPr lang="en-US" sz="3500" b="1" dirty="0">
                <a:latin typeface="Arial" panose="020B0604020202020204" pitchFamily="34" charset="0"/>
                <a:cs typeface="Arial" panose="020B0604020202020204" pitchFamily="34" charset="0"/>
              </a:rPr>
              <a:t>Doodle Box D</a:t>
            </a:r>
            <a:r>
              <a:rPr lang="en-US" sz="3500" dirty="0">
                <a:latin typeface="Arial" panose="020B0604020202020204" pitchFamily="34" charset="0"/>
                <a:cs typeface="Arial" panose="020B0604020202020204" pitchFamily="34" charset="0"/>
              </a:rPr>
              <a:t>. </a:t>
            </a:r>
          </a:p>
        </p:txBody>
      </p:sp>
      <p:sp>
        <p:nvSpPr>
          <p:cNvPr id="4" name="Rectangle 3">
            <a:extLst>
              <a:ext uri="{FF2B5EF4-FFF2-40B4-BE49-F238E27FC236}">
                <a16:creationId xmlns="" xmlns:a16="http://schemas.microsoft.com/office/drawing/2014/main" id="{43527C19-F373-4E93-892C-C3CE588990B4}"/>
              </a:ext>
            </a:extLst>
          </p:cNvPr>
          <p:cNvSpPr/>
          <p:nvPr/>
        </p:nvSpPr>
        <p:spPr>
          <a:xfrm>
            <a:off x="1336500" y="5002669"/>
            <a:ext cx="6806700" cy="1169551"/>
          </a:xfrm>
          <a:prstGeom prst="rect">
            <a:avLst/>
          </a:prstGeom>
        </p:spPr>
        <p:txBody>
          <a:bodyPr wrap="square">
            <a:spAutoFit/>
          </a:bodyPr>
          <a:lstStyle/>
          <a:p>
            <a:r>
              <a:rPr lang="en-US" sz="3500" dirty="0">
                <a:latin typeface="Arial" panose="020B0604020202020204" pitchFamily="34" charset="0"/>
                <a:cs typeface="Arial" panose="020B0604020202020204" pitchFamily="34" charset="0"/>
              </a:rPr>
              <a:t>All group members be prepared to share with the class.</a:t>
            </a:r>
            <a:endParaRPr lang="en-US" sz="3500" dirty="0"/>
          </a:p>
        </p:txBody>
      </p:sp>
    </p:spTree>
    <p:extLst>
      <p:ext uri="{BB962C8B-B14F-4D97-AF65-F5344CB8AC3E}">
        <p14:creationId xmlns:p14="http://schemas.microsoft.com/office/powerpoint/2010/main" val="424282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56443" y="177800"/>
            <a:ext cx="6373813" cy="1325563"/>
          </a:xfrm>
        </p:spPr>
        <p:txBody>
          <a:bodyPr/>
          <a:lstStyle/>
          <a:p>
            <a:r>
              <a:rPr lang="en-US" dirty="0">
                <a:latin typeface="Arial" panose="020B0604020202020204" pitchFamily="34" charset="0"/>
                <a:cs typeface="Arial" panose="020B0604020202020204" pitchFamily="34" charset="0"/>
              </a:rPr>
              <a:t>Class initial model ideas:</a:t>
            </a:r>
          </a:p>
        </p:txBody>
      </p:sp>
      <p:sp>
        <p:nvSpPr>
          <p:cNvPr id="3" name="Content Placeholder 2"/>
          <p:cNvSpPr>
            <a:spLocks noGrp="1"/>
          </p:cNvSpPr>
          <p:nvPr>
            <p:ph idx="4294967295"/>
          </p:nvPr>
        </p:nvSpPr>
        <p:spPr>
          <a:xfrm>
            <a:off x="756442" y="1503363"/>
            <a:ext cx="7130257" cy="4351337"/>
          </a:xfrm>
        </p:spPr>
        <p:txBody>
          <a:bodyPr>
            <a:normAutofit lnSpcReduction="10000"/>
          </a:bodyPr>
          <a:lstStyle/>
          <a:p>
            <a:pPr marL="0" indent="0">
              <a:lnSpc>
                <a:spcPct val="110000"/>
              </a:lnSpc>
              <a:spcBef>
                <a:spcPts val="0"/>
              </a:spcBef>
              <a:spcAft>
                <a:spcPts val="1200"/>
              </a:spcAft>
              <a:buNone/>
            </a:pPr>
            <a:r>
              <a:rPr lang="en-US" sz="2800" dirty="0">
                <a:latin typeface="Arial" panose="020B0604020202020204" pitchFamily="34" charset="0"/>
                <a:cs typeface="Arial" panose="020B0604020202020204" pitchFamily="34" charset="0"/>
              </a:rPr>
              <a:t>1.</a:t>
            </a:r>
          </a:p>
          <a:p>
            <a:pPr marL="0" indent="0">
              <a:lnSpc>
                <a:spcPct val="110000"/>
              </a:lnSpc>
              <a:spcBef>
                <a:spcPts val="0"/>
              </a:spcBef>
              <a:spcAft>
                <a:spcPts val="1200"/>
              </a:spcAft>
              <a:buNone/>
            </a:pPr>
            <a:r>
              <a:rPr lang="en-US" sz="2800" dirty="0">
                <a:latin typeface="Arial" panose="020B0604020202020204" pitchFamily="34" charset="0"/>
                <a:cs typeface="Arial" panose="020B0604020202020204" pitchFamily="34" charset="0"/>
              </a:rPr>
              <a:t>2.</a:t>
            </a:r>
          </a:p>
          <a:p>
            <a:pPr marL="0" indent="0">
              <a:lnSpc>
                <a:spcPct val="110000"/>
              </a:lnSpc>
              <a:spcBef>
                <a:spcPts val="0"/>
              </a:spcBef>
              <a:spcAft>
                <a:spcPts val="1200"/>
              </a:spcAft>
              <a:buNone/>
            </a:pPr>
            <a:r>
              <a:rPr lang="en-US" sz="2800" dirty="0">
                <a:latin typeface="Arial" panose="020B0604020202020204" pitchFamily="34" charset="0"/>
                <a:cs typeface="Arial" panose="020B0604020202020204" pitchFamily="34" charset="0"/>
              </a:rPr>
              <a:t>3.</a:t>
            </a:r>
          </a:p>
          <a:p>
            <a:pPr marL="0" indent="0">
              <a:lnSpc>
                <a:spcPct val="110000"/>
              </a:lnSpc>
              <a:spcBef>
                <a:spcPts val="0"/>
              </a:spcBef>
              <a:spcAft>
                <a:spcPts val="1200"/>
              </a:spcAft>
              <a:buNone/>
            </a:pPr>
            <a:r>
              <a:rPr lang="en-US" sz="2800" dirty="0">
                <a:latin typeface="Arial" panose="020B0604020202020204" pitchFamily="34" charset="0"/>
                <a:cs typeface="Arial" panose="020B0604020202020204" pitchFamily="34" charset="0"/>
              </a:rPr>
              <a:t>4</a:t>
            </a:r>
            <a:r>
              <a:rPr lang="en-US" sz="2800" dirty="0" smtClean="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4334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1F6F77-A125-4239-B970-CFDAF9E3DD66}"/>
              </a:ext>
            </a:extLst>
          </p:cNvPr>
          <p:cNvSpPr>
            <a:spLocks noGrp="1"/>
          </p:cNvSpPr>
          <p:nvPr>
            <p:ph type="title"/>
          </p:nvPr>
        </p:nvSpPr>
        <p:spPr/>
        <p:txBody>
          <a:bodyPr>
            <a:normAutofit fontScale="90000"/>
          </a:bodyPr>
          <a:lstStyle/>
          <a:p>
            <a:r>
              <a:rPr lang="en-US" dirty="0"/>
              <a:t>LS03 Teacher Resources: What did we figure out?</a:t>
            </a:r>
          </a:p>
        </p:txBody>
      </p:sp>
      <p:sp>
        <p:nvSpPr>
          <p:cNvPr id="3" name="Text Placeholder 2">
            <a:extLst>
              <a:ext uri="{FF2B5EF4-FFF2-40B4-BE49-F238E27FC236}">
                <a16:creationId xmlns:a16="http://schemas.microsoft.com/office/drawing/2014/main" xmlns="" id="{3F4C54C8-6500-4FCD-9CD1-8774A086E187}"/>
              </a:ext>
            </a:extLst>
          </p:cNvPr>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t>We have an initial model but recognize that we need to explore further the ideas about how traits “behave” in populations.</a:t>
            </a:r>
          </a:p>
        </p:txBody>
      </p:sp>
      <p:sp>
        <p:nvSpPr>
          <p:cNvPr id="4" name="Text Placeholder 3">
            <a:extLst>
              <a:ext uri="{FF2B5EF4-FFF2-40B4-BE49-F238E27FC236}">
                <a16:creationId xmlns:a16="http://schemas.microsoft.com/office/drawing/2014/main" xmlns="" id="{A66CCBD9-0B3D-4294-9A88-24F1465560DB}"/>
              </a:ext>
            </a:extLst>
          </p:cNvPr>
          <p:cNvSpPr>
            <a:spLocks noGrp="1"/>
          </p:cNvSpPr>
          <p:nvPr>
            <p:ph type="body" sz="quarter" idx="11"/>
          </p:nvPr>
        </p:nvSpPr>
        <p:spPr>
          <a:xfrm>
            <a:off x="434145" y="3254512"/>
            <a:ext cx="8416925" cy="1951037"/>
          </a:xfrm>
        </p:spPr>
        <p:txBody>
          <a:bodyPr/>
          <a:lstStyle/>
          <a:p>
            <a:r>
              <a:rPr lang="en-US" b="1" dirty="0">
                <a:cs typeface="Arial" panose="020B0604020202020204" pitchFamily="34" charset="0"/>
              </a:rPr>
              <a:t>LS03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801560584"/>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66EB4D-BC75-44D8-A1E3-438F58705D14}"/>
              </a:ext>
            </a:extLst>
          </p:cNvPr>
          <p:cNvSpPr>
            <a:spLocks noGrp="1"/>
          </p:cNvSpPr>
          <p:nvPr>
            <p:ph type="title"/>
          </p:nvPr>
        </p:nvSpPr>
        <p:spPr/>
        <p:txBody>
          <a:bodyPr>
            <a:normAutofit fontScale="90000"/>
          </a:bodyPr>
          <a:lstStyle/>
          <a:p>
            <a:r>
              <a:rPr lang="en-US" dirty="0" smtClean="0"/>
              <a:t>LS04 </a:t>
            </a:r>
            <a:r>
              <a:rPr lang="en-US" dirty="0"/>
              <a:t>Teacher Resource: Learning Segment Overview</a:t>
            </a:r>
          </a:p>
        </p:txBody>
      </p:sp>
      <p:sp>
        <p:nvSpPr>
          <p:cNvPr id="3" name="Text Placeholder 2">
            <a:extLst>
              <a:ext uri="{FF2B5EF4-FFF2-40B4-BE49-F238E27FC236}">
                <a16:creationId xmlns:a16="http://schemas.microsoft.com/office/drawing/2014/main" xmlns="" id="{AA255664-28BE-4C34-9C45-31272E732C50}"/>
              </a:ext>
            </a:extLst>
          </p:cNvPr>
          <p:cNvSpPr>
            <a:spLocks noGrp="1"/>
          </p:cNvSpPr>
          <p:nvPr>
            <p:ph type="body" sz="quarter" idx="10"/>
          </p:nvPr>
        </p:nvSpPr>
        <p:spPr/>
        <p:txBody>
          <a:bodyPr/>
          <a:lstStyle/>
          <a:p>
            <a:r>
              <a:rPr lang="en-US" b="1" dirty="0">
                <a:ea typeface="Arial" charset="0"/>
                <a:cs typeface="Arial" panose="020B0604020202020204" pitchFamily="34" charset="0"/>
                <a:sym typeface="Helvetica Light"/>
              </a:rPr>
              <a:t>M: </a:t>
            </a:r>
            <a:r>
              <a:rPr lang="en-US" dirty="0">
                <a:cs typeface="Arial" panose="020B0604020202020204" pitchFamily="34" charset="0"/>
              </a:rPr>
              <a:t>To help illuminate how variations in populations are related to the genetic makeup of its individual members, we do an activity that simulates what happens in the gene pool of a population across two generations when all individuals survive and reproduce (in other words, there is no selection). </a:t>
            </a:r>
            <a:r>
              <a:rPr lang="en-US" dirty="0" smtClean="0">
                <a:cs typeface="Arial" panose="020B0604020202020204" pitchFamily="34" charset="0"/>
              </a:rPr>
              <a:t>The activity uses beans to represent alleles. </a:t>
            </a:r>
            <a:endParaRPr lang="en-US" dirty="0"/>
          </a:p>
        </p:txBody>
      </p:sp>
      <p:sp>
        <p:nvSpPr>
          <p:cNvPr id="4" name="Text Placeholder 3">
            <a:extLst>
              <a:ext uri="{FF2B5EF4-FFF2-40B4-BE49-F238E27FC236}">
                <a16:creationId xmlns:a16="http://schemas.microsoft.com/office/drawing/2014/main" xmlns="" id="{D28129D5-57BE-4B73-87B7-C1817198D098}"/>
              </a:ext>
            </a:extLst>
          </p:cNvPr>
          <p:cNvSpPr>
            <a:spLocks noGrp="1"/>
          </p:cNvSpPr>
          <p:nvPr>
            <p:ph type="body" sz="quarter" idx="11"/>
          </p:nvPr>
        </p:nvSpPr>
        <p:spPr>
          <a:xfrm>
            <a:off x="504000" y="2592000"/>
            <a:ext cx="1944000" cy="928800"/>
          </a:xfrm>
        </p:spPr>
        <p:txBody>
          <a:bodyPr>
            <a:normAutofit lnSpcReduction="10000"/>
          </a:bodyPr>
          <a:lstStyle/>
          <a:p>
            <a:pPr algn="ctr"/>
            <a:r>
              <a:rPr lang="en-US" dirty="0"/>
              <a:t>Time: 65 min</a:t>
            </a:r>
          </a:p>
          <a:p>
            <a:r>
              <a:rPr lang="en-US" dirty="0"/>
              <a:t>(55 for the activity, 10 for the debrief)</a:t>
            </a:r>
          </a:p>
          <a:p>
            <a:endParaRPr lang="en-US" dirty="0"/>
          </a:p>
        </p:txBody>
      </p:sp>
      <p:sp>
        <p:nvSpPr>
          <p:cNvPr id="5" name="Text Placeholder 4">
            <a:extLst>
              <a:ext uri="{FF2B5EF4-FFF2-40B4-BE49-F238E27FC236}">
                <a16:creationId xmlns:a16="http://schemas.microsoft.com/office/drawing/2014/main" xmlns="" id="{9CF39953-CB2F-4B22-9CC1-0E6505F060BE}"/>
              </a:ext>
            </a:extLst>
          </p:cNvPr>
          <p:cNvSpPr>
            <a:spLocks noGrp="1"/>
          </p:cNvSpPr>
          <p:nvPr>
            <p:ph type="body" sz="quarter" idx="12"/>
          </p:nvPr>
        </p:nvSpPr>
        <p:spPr/>
        <p:txBody>
          <a:bodyPr>
            <a:normAutofit lnSpcReduction="10000"/>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a:ea typeface="Arial" charset="0"/>
                <a:cs typeface="Arial" charset="0"/>
              </a:rPr>
              <a:t>P</a:t>
            </a:r>
            <a:r>
              <a:rPr lang="en-US" dirty="0">
                <a:ea typeface="Arial" charset="0"/>
                <a:cs typeface="Arial" charset="0"/>
                <a:sym typeface="Helvetica Light"/>
              </a:rPr>
              <a:t>owerPoint</a:t>
            </a:r>
          </a:p>
          <a:p>
            <a:pPr marL="0" lvl="0" indent="0">
              <a:buNone/>
            </a:pPr>
            <a:r>
              <a:rPr lang="en-US" dirty="0" smtClean="0">
                <a:ea typeface="Arial" charset="0"/>
                <a:cs typeface="Arial" charset="0"/>
              </a:rPr>
              <a:t>All m</a:t>
            </a:r>
            <a:r>
              <a:rPr lang="en-US" dirty="0" smtClean="0">
                <a:ea typeface="Arial" charset="0"/>
                <a:cs typeface="Arial" charset="0"/>
              </a:rPr>
              <a:t>aterials </a:t>
            </a:r>
            <a:r>
              <a:rPr lang="en-US" dirty="0">
                <a:ea typeface="Arial" charset="0"/>
                <a:cs typeface="Arial" charset="0"/>
              </a:rPr>
              <a:t>for the bean/gene pool simulation (see </a:t>
            </a:r>
            <a:r>
              <a:rPr lang="en-US" dirty="0" smtClean="0">
                <a:ea typeface="Arial" charset="0"/>
                <a:cs typeface="Arial" charset="0"/>
              </a:rPr>
              <a:t>PV 04 TEACHER NOTES – Gene Pool Simulation</a:t>
            </a:r>
            <a:r>
              <a:rPr lang="en-US" dirty="0" smtClean="0">
                <a:ea typeface="Arial" charset="0"/>
                <a:cs typeface="Arial" charset="0"/>
              </a:rPr>
              <a:t>)</a:t>
            </a:r>
          </a:p>
          <a:p>
            <a:pPr marL="0" lvl="0" indent="0">
              <a:buNone/>
            </a:pPr>
            <a:r>
              <a:rPr lang="en-US" dirty="0" smtClean="0">
                <a:ea typeface="Arial" charset="0"/>
                <a:cs typeface="Arial" charset="0"/>
              </a:rPr>
              <a:t>PV 04 Gene Pool Simulation (the lab as written for the students)</a:t>
            </a:r>
            <a:endParaRPr lang="en-US" dirty="0">
              <a:ea typeface="Arial" charset="0"/>
              <a:cs typeface="Arial" charset="0"/>
            </a:endParaRPr>
          </a:p>
          <a:p>
            <a:pPr marL="0" lvl="0" indent="0">
              <a:buNone/>
            </a:pPr>
            <a:r>
              <a:rPr lang="en-US" dirty="0" smtClean="0">
                <a:ea typeface="Arial" charset="0"/>
                <a:cs typeface="Arial" charset="0"/>
              </a:rPr>
              <a:t>You own modified version of “PV 04 Gene Pool Simulation SAMPLE Data Table” to suit your class</a:t>
            </a:r>
            <a:endParaRPr lang="en-US" dirty="0">
              <a:ea typeface="Arial" charset="0"/>
              <a:cs typeface="Arial" charset="0"/>
            </a:endParaRPr>
          </a:p>
          <a:p>
            <a:pPr marL="0" lvl="0" indent="0">
              <a:buNone/>
            </a:pPr>
            <a:endParaRPr lang="en-US" dirty="0">
              <a:cs typeface="Arial" panose="020B0604020202020204" pitchFamily="34" charset="0"/>
            </a:endParaRPr>
          </a:p>
          <a:p>
            <a:pPr marL="0" indent="0">
              <a:buNone/>
            </a:pPr>
            <a:r>
              <a:rPr lang="en-US" i="1" u="sng" dirty="0">
                <a:cs typeface="Arial" panose="020B0604020202020204" pitchFamily="34" charset="0"/>
              </a:rPr>
              <a:t>Websites of interest:</a:t>
            </a:r>
          </a:p>
          <a:p>
            <a:pPr mar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endParaRPr lang="en-US" dirty="0"/>
          </a:p>
        </p:txBody>
      </p:sp>
    </p:spTree>
    <p:extLst>
      <p:ext uri="{BB962C8B-B14F-4D97-AF65-F5344CB8AC3E}">
        <p14:creationId xmlns:p14="http://schemas.microsoft.com/office/powerpoint/2010/main" val="569746557"/>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smtClean="0"/>
              <a:t>LS04 </a:t>
            </a:r>
            <a:r>
              <a:rPr lang="en-US" dirty="0"/>
              <a:t>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r>
              <a:rPr lang="en-US" sz="1800" dirty="0" smtClean="0">
                <a:cs typeface="Arial" panose="020B0604020202020204" pitchFamily="34" charset="0"/>
              </a:rPr>
              <a:t>See Teacher Notes for details about how to prepare, set-up, and execute the “bean lab” simulation with your students.</a:t>
            </a:r>
          </a:p>
          <a:p>
            <a:endParaRPr lang="en-US" sz="1800" dirty="0">
              <a:cs typeface="Arial" panose="020B0604020202020204" pitchFamily="34" charset="0"/>
            </a:endParaRPr>
          </a:p>
          <a:p>
            <a:r>
              <a:rPr lang="en-US" sz="1800" dirty="0" smtClean="0">
                <a:cs typeface="Arial" panose="020B0604020202020204" pitchFamily="34" charset="0"/>
              </a:rPr>
              <a:t>By the end of the activity, we </a:t>
            </a:r>
            <a:r>
              <a:rPr lang="en-US" sz="1800" dirty="0">
                <a:cs typeface="Arial" panose="020B0604020202020204" pitchFamily="34" charset="0"/>
              </a:rPr>
              <a:t>have further explored the concept of </a:t>
            </a:r>
            <a:r>
              <a:rPr lang="en-US" sz="1800" dirty="0" smtClean="0">
                <a:cs typeface="Arial" panose="020B0604020202020204" pitchFamily="34" charset="0"/>
              </a:rPr>
              <a:t>a gene pool and </a:t>
            </a:r>
            <a:r>
              <a:rPr lang="en-US" sz="1800" dirty="0">
                <a:cs typeface="Arial" panose="020B0604020202020204" pitchFamily="34" charset="0"/>
              </a:rPr>
              <a:t>the term frequency to describe the make-up of populations. </a:t>
            </a:r>
            <a:endParaRPr lang="en-US" sz="1800" dirty="0" smtClean="0">
              <a:cs typeface="Arial" panose="020B0604020202020204" pitchFamily="34" charset="0"/>
            </a:endParaRPr>
          </a:p>
          <a:p>
            <a:r>
              <a:rPr lang="en-US" sz="1800" dirty="0" smtClean="0">
                <a:cs typeface="Arial" panose="020B0604020202020204" pitchFamily="34" charset="0"/>
              </a:rPr>
              <a:t>Two </a:t>
            </a:r>
            <a:r>
              <a:rPr lang="en-US" sz="1800" dirty="0">
                <a:cs typeface="Arial" panose="020B0604020202020204" pitchFamily="34" charset="0"/>
              </a:rPr>
              <a:t>new model ideas came out of this activity: </a:t>
            </a:r>
          </a:p>
          <a:p>
            <a:r>
              <a:rPr lang="en-US" sz="1800" dirty="0">
                <a:cs typeface="Arial" panose="020B0604020202020204" pitchFamily="34" charset="0"/>
              </a:rPr>
              <a:t>1) the frequency of genotypes in a population directly reflects the frequency of the alleles for the trait in the population</a:t>
            </a:r>
            <a:endParaRPr lang="en-US" sz="1800" dirty="0"/>
          </a:p>
          <a:p>
            <a:r>
              <a:rPr lang="en-US" sz="1800" dirty="0">
                <a:cs typeface="Arial" panose="020B0604020202020204" pitchFamily="34" charset="0"/>
              </a:rPr>
              <a:t>2) when all individuals survive and reproduce (there is no selection), the frequencies of alleles in a population do not change from one generation to the next. We hypothesize that if there was selection (differential survival of phenotypes), disadvantageous alleles would become less common and advantageous alleles would become more common. </a:t>
            </a:r>
            <a:endParaRPr lang="en-US" sz="1800" dirty="0" smtClean="0">
              <a:cs typeface="Arial" panose="020B0604020202020204" pitchFamily="34" charset="0"/>
            </a:endParaRPr>
          </a:p>
          <a:p>
            <a:endParaRPr lang="en-US" sz="1800" dirty="0">
              <a:cs typeface="Arial" panose="020B0604020202020204" pitchFamily="34" charset="0"/>
            </a:endParaRPr>
          </a:p>
          <a:p>
            <a:r>
              <a:rPr lang="en-US" sz="1800" dirty="0" smtClean="0">
                <a:cs typeface="Arial" panose="020B0604020202020204" pitchFamily="34" charset="0"/>
              </a:rPr>
              <a:t>After </a:t>
            </a:r>
            <a:r>
              <a:rPr lang="en-US" sz="1800" dirty="0">
                <a:cs typeface="Arial" panose="020B0604020202020204" pitchFamily="34" charset="0"/>
              </a:rPr>
              <a:t>completing the </a:t>
            </a:r>
            <a:r>
              <a:rPr lang="en-US" sz="1800" dirty="0" smtClean="0">
                <a:cs typeface="Arial" panose="020B0604020202020204" pitchFamily="34" charset="0"/>
              </a:rPr>
              <a:t>bean lab, work with students to </a:t>
            </a:r>
            <a:r>
              <a:rPr lang="en-US" sz="1800" dirty="0">
                <a:cs typeface="Arial" panose="020B0604020202020204" pitchFamily="34" charset="0"/>
              </a:rPr>
              <a:t>speculate on what might happen over time if not all genotypes had equal chances to survive and reproduce.</a:t>
            </a:r>
            <a:endParaRPr lang="en-US" sz="1800" dirty="0"/>
          </a:p>
          <a:p>
            <a:endParaRPr lang="en-US" sz="1800" dirty="0">
              <a:cs typeface="Arial" panose="020B0604020202020204" pitchFamily="34" charset="0"/>
            </a:endParaRPr>
          </a:p>
          <a:p>
            <a:pPr>
              <a:spcBef>
                <a:spcPts val="0"/>
              </a:spcBef>
            </a:pPr>
            <a:endParaRPr lang="en-US" dirty="0"/>
          </a:p>
        </p:txBody>
      </p:sp>
    </p:spTree>
    <p:extLst>
      <p:ext uri="{BB962C8B-B14F-4D97-AF65-F5344CB8AC3E}">
        <p14:creationId xmlns:p14="http://schemas.microsoft.com/office/powerpoint/2010/main" val="1274021825"/>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027948" y="1117432"/>
            <a:ext cx="7088104" cy="2600325"/>
          </a:xfrm>
        </p:spPr>
        <p:txBody>
          <a:bodyPr>
            <a:noAutofit/>
          </a:bodyPr>
          <a:lstStyle/>
          <a:p>
            <a:pPr algn="l"/>
            <a:r>
              <a:rPr lang="en-US" sz="4000" dirty="0">
                <a:latin typeface="Arial" panose="020B0604020202020204" pitchFamily="34" charset="0"/>
                <a:cs typeface="Arial" panose="020B0604020202020204" pitchFamily="34" charset="0"/>
              </a:rPr>
              <a:t>To help us connect our ideas about genes to </a:t>
            </a:r>
            <a:r>
              <a:rPr lang="en-US" sz="4000" dirty="0" smtClean="0">
                <a:latin typeface="Arial" panose="020B0604020202020204" pitchFamily="34" charset="0"/>
                <a:cs typeface="Arial" panose="020B0604020202020204" pitchFamily="34" charset="0"/>
              </a:rPr>
              <a:t>populations, </a:t>
            </a:r>
            <a:r>
              <a:rPr lang="en-US" sz="4000" dirty="0">
                <a:latin typeface="Arial" panose="020B0604020202020204" pitchFamily="34" charset="0"/>
                <a:cs typeface="Arial" panose="020B0604020202020204" pitchFamily="34" charset="0"/>
              </a:rPr>
              <a:t>we will do an activity that simulates </a:t>
            </a:r>
            <a:r>
              <a:rPr lang="en-US" sz="4000" dirty="0" smtClean="0">
                <a:latin typeface="Arial" panose="020B0604020202020204" pitchFamily="34" charset="0"/>
                <a:cs typeface="Arial" panose="020B0604020202020204" pitchFamily="34" charset="0"/>
              </a:rPr>
              <a:t>what happens to </a:t>
            </a:r>
            <a:r>
              <a:rPr lang="en-US" sz="4000" dirty="0">
                <a:latin typeface="Arial" panose="020B0604020202020204" pitchFamily="34" charset="0"/>
                <a:cs typeface="Arial" panose="020B0604020202020204" pitchFamily="34" charset="0"/>
              </a:rPr>
              <a:t>genes in </a:t>
            </a:r>
            <a:r>
              <a:rPr lang="en-US" sz="4000" dirty="0" smtClean="0">
                <a:latin typeface="Arial" panose="020B0604020202020204" pitchFamily="34" charset="0"/>
                <a:cs typeface="Arial" panose="020B0604020202020204" pitchFamily="34" charset="0"/>
              </a:rPr>
              <a:t>populations.</a:t>
            </a:r>
            <a:r>
              <a:rPr lang="en-US" sz="4000" dirty="0">
                <a:latin typeface="Arial" panose="020B0604020202020204" pitchFamily="34" charset="0"/>
                <a:cs typeface="Arial" panose="020B0604020202020204" pitchFamily="34" charset="0"/>
              </a:rPr>
              <a:t>	</a:t>
            </a:r>
          </a:p>
        </p:txBody>
      </p:sp>
      <p:sp>
        <p:nvSpPr>
          <p:cNvPr id="3" name="Subtitle 2"/>
          <p:cNvSpPr>
            <a:spLocks noGrp="1"/>
          </p:cNvSpPr>
          <p:nvPr>
            <p:ph type="subTitle" idx="4294967295"/>
          </p:nvPr>
        </p:nvSpPr>
        <p:spPr>
          <a:xfrm>
            <a:off x="1371600" y="4294277"/>
            <a:ext cx="6400800" cy="1752600"/>
          </a:xfrm>
        </p:spPr>
        <p:txBody>
          <a:bodyPr>
            <a:normAutofit/>
          </a:bodyPr>
          <a:lstStyle/>
          <a:p>
            <a:pPr marL="0" indent="0" algn="ctr">
              <a:buNone/>
            </a:pPr>
            <a:r>
              <a:rPr lang="en-US" sz="4400" b="1" dirty="0">
                <a:latin typeface="Arial" panose="020B0604020202020204" pitchFamily="34" charset="0"/>
                <a:cs typeface="Arial" panose="020B0604020202020204" pitchFamily="34" charset="0"/>
              </a:rPr>
              <a:t>What </a:t>
            </a:r>
            <a:r>
              <a:rPr lang="en-US" sz="4400" b="1" dirty="0" smtClean="0">
                <a:latin typeface="Arial" panose="020B0604020202020204" pitchFamily="34" charset="0"/>
                <a:cs typeface="Arial" panose="020B0604020202020204" pitchFamily="34" charset="0"/>
              </a:rPr>
              <a:t>Happens </a:t>
            </a:r>
            <a:r>
              <a:rPr lang="en-US" sz="4400" b="1" dirty="0">
                <a:latin typeface="Arial" panose="020B0604020202020204" pitchFamily="34" charset="0"/>
                <a:cs typeface="Arial" panose="020B0604020202020204" pitchFamily="34" charset="0"/>
              </a:rPr>
              <a:t>in a Gene Pool over Time?</a:t>
            </a:r>
          </a:p>
        </p:txBody>
      </p:sp>
    </p:spTree>
    <p:extLst>
      <p:ext uri="{BB962C8B-B14F-4D97-AF65-F5344CB8AC3E}">
        <p14:creationId xmlns:p14="http://schemas.microsoft.com/office/powerpoint/2010/main" val="14562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599" y="1868931"/>
            <a:ext cx="1644992" cy="22947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800" y="1823405"/>
            <a:ext cx="1710264" cy="238581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0545" y="2198459"/>
            <a:ext cx="1000705" cy="171026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37331" y="2694305"/>
            <a:ext cx="965202" cy="965202"/>
          </a:xfrm>
          <a:prstGeom prst="rect">
            <a:avLst/>
          </a:prstGeom>
        </p:spPr>
      </p:pic>
      <p:sp>
        <p:nvSpPr>
          <p:cNvPr id="8" name="TextBox 7"/>
          <p:cNvSpPr txBox="1"/>
          <p:nvPr/>
        </p:nvSpPr>
        <p:spPr>
          <a:xfrm>
            <a:off x="297151" y="193349"/>
            <a:ext cx="8771467" cy="1569660"/>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In this activity, cups of beans represent the male (all sperm) and female (all eggs) gene pools for a trait in a population.  There are two alleles for the trait, represented by the two colors of beans (red and white) in the cups.</a:t>
            </a:r>
          </a:p>
        </p:txBody>
      </p:sp>
      <p:sp>
        <p:nvSpPr>
          <p:cNvPr id="9" name="TextBox 8"/>
          <p:cNvSpPr txBox="1"/>
          <p:nvPr/>
        </p:nvSpPr>
        <p:spPr>
          <a:xfrm>
            <a:off x="170152" y="4163695"/>
            <a:ext cx="9025467" cy="1200329"/>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There are </a:t>
            </a:r>
            <a:r>
              <a:rPr lang="en-US" sz="2400" b="1" dirty="0" smtClean="0">
                <a:latin typeface="Arial" panose="020B0604020202020204" pitchFamily="34" charset="0"/>
                <a:cs typeface="Arial" panose="020B0604020202020204" pitchFamily="34" charset="0"/>
              </a:rPr>
              <a:t>RED </a:t>
            </a:r>
            <a:r>
              <a:rPr lang="en-US" sz="2400" b="1" dirty="0">
                <a:latin typeface="Arial" panose="020B0604020202020204" pitchFamily="34" charset="0"/>
                <a:cs typeface="Arial" panose="020B0604020202020204" pitchFamily="34" charset="0"/>
              </a:rPr>
              <a:t>beans and </a:t>
            </a:r>
            <a:r>
              <a:rPr lang="en-US" sz="2400" b="1" dirty="0" smtClean="0">
                <a:latin typeface="Arial" panose="020B0604020202020204" pitchFamily="34" charset="0"/>
                <a:cs typeface="Arial" panose="020B0604020202020204" pitchFamily="34" charset="0"/>
              </a:rPr>
              <a:t>WHITE </a:t>
            </a:r>
            <a:r>
              <a:rPr lang="en-US" sz="2400" b="1" dirty="0">
                <a:latin typeface="Arial" panose="020B0604020202020204" pitchFamily="34" charset="0"/>
                <a:cs typeface="Arial" panose="020B0604020202020204" pitchFamily="34" charset="0"/>
              </a:rPr>
              <a:t>beans in both cups. What are the chances of picking a white bean out of one of them?  What would you need to know to answer accurately???</a:t>
            </a:r>
          </a:p>
        </p:txBody>
      </p:sp>
      <p:sp>
        <p:nvSpPr>
          <p:cNvPr id="10" name="TextBox 9"/>
          <p:cNvSpPr txBox="1"/>
          <p:nvPr/>
        </p:nvSpPr>
        <p:spPr>
          <a:xfrm>
            <a:off x="372533" y="5364024"/>
            <a:ext cx="8771467" cy="1477328"/>
          </a:xfrm>
          <a:prstGeom prst="rect">
            <a:avLst/>
          </a:prstGeom>
          <a:noFill/>
        </p:spPr>
        <p:txBody>
          <a:bodyPr wrap="square" rtlCol="0">
            <a:spAutoFit/>
          </a:bodyPr>
          <a:lstStyle/>
          <a:p>
            <a:pPr marL="285750" indent="-285750">
              <a:buFont typeface="Arial" charset="0"/>
              <a:buChar char="•"/>
            </a:pPr>
            <a:r>
              <a:rPr lang="en-US" sz="2400" dirty="0">
                <a:latin typeface="Arial" panose="020B0604020202020204" pitchFamily="34" charset="0"/>
                <a:cs typeface="Arial" panose="020B0604020202020204" pitchFamily="34" charset="0"/>
              </a:rPr>
              <a:t>This is what you will </a:t>
            </a:r>
            <a:r>
              <a:rPr lang="en-US" sz="2400" dirty="0" smtClean="0">
                <a:latin typeface="Arial" panose="020B0604020202020204" pitchFamily="34" charset="0"/>
                <a:cs typeface="Arial" panose="020B0604020202020204" pitchFamily="34" charset="0"/>
              </a:rPr>
              <a:t>use to calculate </a:t>
            </a:r>
            <a:r>
              <a:rPr lang="en-US" sz="2400" dirty="0">
                <a:latin typeface="Arial" panose="020B0604020202020204" pitchFamily="34" charset="0"/>
                <a:cs typeface="Arial" panose="020B0604020202020204" pitchFamily="34" charset="0"/>
              </a:rPr>
              <a:t>for your “mathematically expected” column on your data table for the first generation.</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Don’t forget the “Prelab Questions”!</a:t>
            </a:r>
          </a:p>
          <a:p>
            <a:pPr marL="285750" indent="-285750">
              <a:buFont typeface="Arial" charset="0"/>
              <a:buChar char="•"/>
            </a:pPr>
            <a:endParaRPr lang="en-US" dirty="0"/>
          </a:p>
        </p:txBody>
      </p:sp>
    </p:spTree>
    <p:extLst>
      <p:ext uri="{BB962C8B-B14F-4D97-AF65-F5344CB8AC3E}">
        <p14:creationId xmlns:p14="http://schemas.microsoft.com/office/powerpoint/2010/main" val="136163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181" y="-316396"/>
            <a:ext cx="8229600" cy="1143000"/>
          </a:xfrm>
        </p:spPr>
        <p:txBody>
          <a:bodyPr>
            <a:normAutofit/>
          </a:bodyPr>
          <a:lstStyle/>
          <a:p>
            <a:r>
              <a:rPr lang="en-US" sz="3600" b="1" dirty="0" smtClean="0"/>
              <a:t>QUICK REVIEW OF PROBABILITY</a:t>
            </a:r>
            <a:r>
              <a:rPr lang="en-US" sz="4000" b="1" dirty="0" smtClean="0"/>
              <a:t>:</a:t>
            </a:r>
            <a:endParaRPr lang="en-US" sz="4000" b="1" dirty="0"/>
          </a:p>
        </p:txBody>
      </p:sp>
      <p:sp>
        <p:nvSpPr>
          <p:cNvPr id="3" name="Content Placeholder 2"/>
          <p:cNvSpPr>
            <a:spLocks noGrp="1"/>
          </p:cNvSpPr>
          <p:nvPr>
            <p:ph idx="1"/>
          </p:nvPr>
        </p:nvSpPr>
        <p:spPr>
          <a:xfrm>
            <a:off x="382249" y="520907"/>
            <a:ext cx="8229600" cy="4525963"/>
          </a:xfrm>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smtClean="0"/>
              <a:t>Probability of a random chance event occurring:</a:t>
            </a: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p>
          <a:p>
            <a:pPr marL="0" marR="0" lvl="0" indent="0" defTabSz="914400" eaLnBrk="1" fontAlgn="auto" latinLnBrk="0" hangingPunct="1">
              <a:lnSpc>
                <a:spcPct val="100000"/>
              </a:lnSpc>
              <a:spcBef>
                <a:spcPts val="0"/>
              </a:spcBef>
              <a:spcAft>
                <a:spcPts val="0"/>
              </a:spcAft>
              <a:buClrTx/>
              <a:buSzTx/>
              <a:buFontTx/>
              <a:buNone/>
              <a:tabLst/>
              <a:defRPr/>
            </a:pPr>
            <a:r>
              <a:rPr lang="en-US" sz="2400" dirty="0" smtClean="0"/>
              <a:t> Probability of two or more random chance events all occurring:</a:t>
            </a: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r>
              <a:rPr lang="en-US" sz="2400" dirty="0" smtClean="0"/>
              <a:t>To determine “mathematically expected” in the lab:</a:t>
            </a:r>
            <a:endParaRPr lang="en-US" sz="2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0912" y="966775"/>
            <a:ext cx="4219837" cy="821867"/>
          </a:xfrm>
          <a:prstGeom prst="rect">
            <a:avLst/>
          </a:prstGeom>
        </p:spPr>
      </p:pic>
      <p:sp>
        <p:nvSpPr>
          <p:cNvPr id="8" name="TextBox 7"/>
          <p:cNvSpPr txBox="1"/>
          <p:nvPr/>
        </p:nvSpPr>
        <p:spPr>
          <a:xfrm>
            <a:off x="2490037" y="924685"/>
            <a:ext cx="493006" cy="646331"/>
          </a:xfrm>
          <a:prstGeom prst="rect">
            <a:avLst/>
          </a:prstGeom>
          <a:noFill/>
        </p:spPr>
        <p:txBody>
          <a:bodyPr wrap="square" rtlCol="0">
            <a:spAutoFit/>
          </a:bodyPr>
          <a:lstStyle/>
          <a:p>
            <a:r>
              <a:rPr lang="en-US" sz="3600" dirty="0">
                <a:solidFill>
                  <a:schemeClr val="accent1">
                    <a:lumMod val="75000"/>
                  </a:schemeClr>
                </a:solidFill>
              </a:rPr>
              <a:t>=</a:t>
            </a:r>
          </a:p>
        </p:txBody>
      </p:sp>
      <p:sp>
        <p:nvSpPr>
          <p:cNvPr id="9" name="TextBox 8"/>
          <p:cNvSpPr txBox="1"/>
          <p:nvPr/>
        </p:nvSpPr>
        <p:spPr>
          <a:xfrm>
            <a:off x="1837966" y="2408319"/>
            <a:ext cx="682052" cy="646331"/>
          </a:xfrm>
          <a:prstGeom prst="rect">
            <a:avLst/>
          </a:prstGeom>
          <a:noFill/>
        </p:spPr>
        <p:txBody>
          <a:bodyPr wrap="square" rtlCol="0">
            <a:spAutoFit/>
          </a:bodyPr>
          <a:lstStyle/>
          <a:p>
            <a:r>
              <a:rPr lang="en-US" sz="3600" dirty="0">
                <a:solidFill>
                  <a:schemeClr val="accent1">
                    <a:lumMod val="75000"/>
                  </a:schemeClr>
                </a:solidFill>
              </a:rPr>
              <a:t>=</a:t>
            </a:r>
          </a:p>
        </p:txBody>
      </p:sp>
      <p:sp>
        <p:nvSpPr>
          <p:cNvPr id="10" name="TextBox 9"/>
          <p:cNvSpPr txBox="1"/>
          <p:nvPr/>
        </p:nvSpPr>
        <p:spPr>
          <a:xfrm>
            <a:off x="2353456" y="2500651"/>
            <a:ext cx="6790544" cy="523220"/>
          </a:xfrm>
          <a:prstGeom prst="rect">
            <a:avLst/>
          </a:prstGeom>
          <a:noFill/>
        </p:spPr>
        <p:txBody>
          <a:bodyPr wrap="square" rtlCol="0">
            <a:spAutoFit/>
          </a:bodyPr>
          <a:lstStyle/>
          <a:p>
            <a:r>
              <a:rPr lang="en-US" sz="2800" dirty="0" smtClean="0">
                <a:solidFill>
                  <a:schemeClr val="accent1">
                    <a:lumMod val="75000"/>
                  </a:schemeClr>
                </a:solidFill>
              </a:rPr>
              <a:t>the product of their individual probabilities</a:t>
            </a:r>
            <a:r>
              <a:rPr lang="en-US" sz="2400" dirty="0" smtClean="0">
                <a:solidFill>
                  <a:schemeClr val="accent1">
                    <a:lumMod val="75000"/>
                  </a:schemeClr>
                </a:solidFill>
              </a:rPr>
              <a:t>.</a:t>
            </a:r>
            <a:endParaRPr lang="en-US" sz="2400" dirty="0">
              <a:solidFill>
                <a:schemeClr val="accent1">
                  <a:lumMod val="75000"/>
                </a:schemeClr>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5285" y="3735880"/>
            <a:ext cx="3663526" cy="1898044"/>
          </a:xfrm>
          <a:prstGeom prst="rect">
            <a:avLst/>
          </a:prstGeom>
        </p:spPr>
      </p:pic>
      <p:sp>
        <p:nvSpPr>
          <p:cNvPr id="12" name="TextBox 11"/>
          <p:cNvSpPr txBox="1"/>
          <p:nvPr/>
        </p:nvSpPr>
        <p:spPr>
          <a:xfrm>
            <a:off x="4063096" y="4202545"/>
            <a:ext cx="867905" cy="1200329"/>
          </a:xfrm>
          <a:prstGeom prst="rect">
            <a:avLst/>
          </a:prstGeom>
          <a:noFill/>
        </p:spPr>
        <p:txBody>
          <a:bodyPr wrap="square" rtlCol="0">
            <a:spAutoFit/>
          </a:bodyPr>
          <a:lstStyle/>
          <a:p>
            <a:pPr algn="ctr"/>
            <a:r>
              <a:rPr lang="en-US" b="1" dirty="0" smtClean="0"/>
              <a:t>60W</a:t>
            </a:r>
          </a:p>
          <a:p>
            <a:pPr algn="ctr"/>
            <a:r>
              <a:rPr lang="en-US" b="1" dirty="0" smtClean="0"/>
              <a:t>40R </a:t>
            </a:r>
            <a:r>
              <a:rPr lang="en-US" dirty="0" smtClean="0"/>
              <a:t> </a:t>
            </a:r>
          </a:p>
          <a:p>
            <a:pPr algn="ctr"/>
            <a:r>
              <a:rPr lang="en-US" dirty="0" smtClean="0"/>
              <a:t>in each cup</a:t>
            </a:r>
            <a:endParaRPr lang="en-US" dirty="0"/>
          </a:p>
        </p:txBody>
      </p:sp>
      <p:sp>
        <p:nvSpPr>
          <p:cNvPr id="13" name="TextBox 12"/>
          <p:cNvSpPr txBox="1"/>
          <p:nvPr/>
        </p:nvSpPr>
        <p:spPr>
          <a:xfrm>
            <a:off x="447473" y="3990034"/>
            <a:ext cx="1880228" cy="646331"/>
          </a:xfrm>
          <a:prstGeom prst="rect">
            <a:avLst/>
          </a:prstGeom>
          <a:noFill/>
        </p:spPr>
        <p:txBody>
          <a:bodyPr wrap="square" rtlCol="0">
            <a:spAutoFit/>
          </a:bodyPr>
          <a:lstStyle/>
          <a:p>
            <a:r>
              <a:rPr lang="en-US" dirty="0" smtClean="0"/>
              <a:t>Probability of </a:t>
            </a:r>
            <a:r>
              <a:rPr lang="en-US" b="1" dirty="0" smtClean="0"/>
              <a:t>W</a:t>
            </a:r>
            <a:r>
              <a:rPr lang="en-US" dirty="0" smtClean="0"/>
              <a:t>: </a:t>
            </a:r>
            <a:r>
              <a:rPr lang="en-US" dirty="0" smtClean="0">
                <a:solidFill>
                  <a:schemeClr val="accent1">
                    <a:lumMod val="75000"/>
                  </a:schemeClr>
                </a:solidFill>
              </a:rPr>
              <a:t>60/100 = .6</a:t>
            </a:r>
            <a:endParaRPr lang="en-US" dirty="0">
              <a:solidFill>
                <a:schemeClr val="accent1">
                  <a:lumMod val="75000"/>
                </a:schemeClr>
              </a:solidFill>
            </a:endParaRPr>
          </a:p>
        </p:txBody>
      </p:sp>
      <p:sp>
        <p:nvSpPr>
          <p:cNvPr id="14" name="TextBox 13"/>
          <p:cNvSpPr txBox="1"/>
          <p:nvPr/>
        </p:nvSpPr>
        <p:spPr>
          <a:xfrm>
            <a:off x="438461" y="4684902"/>
            <a:ext cx="1880228" cy="646331"/>
          </a:xfrm>
          <a:prstGeom prst="rect">
            <a:avLst/>
          </a:prstGeom>
          <a:noFill/>
        </p:spPr>
        <p:txBody>
          <a:bodyPr wrap="square" rtlCol="0">
            <a:spAutoFit/>
          </a:bodyPr>
          <a:lstStyle/>
          <a:p>
            <a:r>
              <a:rPr lang="en-US" dirty="0" smtClean="0"/>
              <a:t>Probability of </a:t>
            </a:r>
            <a:r>
              <a:rPr lang="en-US" b="1" dirty="0"/>
              <a:t>R</a:t>
            </a:r>
            <a:r>
              <a:rPr lang="en-US" dirty="0" smtClean="0"/>
              <a:t>: </a:t>
            </a:r>
            <a:r>
              <a:rPr lang="en-US" dirty="0">
                <a:solidFill>
                  <a:schemeClr val="accent1">
                    <a:lumMod val="75000"/>
                  </a:schemeClr>
                </a:solidFill>
              </a:rPr>
              <a:t>4</a:t>
            </a:r>
            <a:r>
              <a:rPr lang="en-US" dirty="0" smtClean="0">
                <a:solidFill>
                  <a:schemeClr val="accent1">
                    <a:lumMod val="75000"/>
                  </a:schemeClr>
                </a:solidFill>
              </a:rPr>
              <a:t>0/100 = .4</a:t>
            </a:r>
            <a:endParaRPr lang="en-US" dirty="0">
              <a:solidFill>
                <a:schemeClr val="accent1">
                  <a:lumMod val="75000"/>
                </a:schemeClr>
              </a:solidFill>
            </a:endParaRPr>
          </a:p>
        </p:txBody>
      </p:sp>
      <p:sp>
        <p:nvSpPr>
          <p:cNvPr id="15" name="TextBox 14"/>
          <p:cNvSpPr txBox="1"/>
          <p:nvPr/>
        </p:nvSpPr>
        <p:spPr>
          <a:xfrm>
            <a:off x="2055006" y="5751449"/>
            <a:ext cx="5402175" cy="646331"/>
          </a:xfrm>
          <a:prstGeom prst="rect">
            <a:avLst/>
          </a:prstGeom>
          <a:noFill/>
        </p:spPr>
        <p:txBody>
          <a:bodyPr wrap="square" rtlCol="0">
            <a:spAutoFit/>
          </a:bodyPr>
          <a:lstStyle/>
          <a:p>
            <a:pPr algn="ctr"/>
            <a:r>
              <a:rPr lang="en-US" i="1" dirty="0" smtClean="0"/>
              <a:t>Probability of different combinations</a:t>
            </a:r>
            <a:r>
              <a:rPr lang="en-US" dirty="0" smtClean="0"/>
              <a:t>: Use product rule.</a:t>
            </a:r>
          </a:p>
          <a:p>
            <a:pPr algn="ctr"/>
            <a:r>
              <a:rPr lang="en-US" dirty="0" smtClean="0">
                <a:solidFill>
                  <a:schemeClr val="accent1">
                    <a:lumMod val="75000"/>
                  </a:schemeClr>
                </a:solidFill>
              </a:rPr>
              <a:t>EX. probability of </a:t>
            </a:r>
            <a:r>
              <a:rPr lang="en-US" b="1" dirty="0" smtClean="0">
                <a:solidFill>
                  <a:schemeClr val="accent1">
                    <a:lumMod val="75000"/>
                  </a:schemeClr>
                </a:solidFill>
              </a:rPr>
              <a:t>WW</a:t>
            </a:r>
            <a:r>
              <a:rPr lang="en-US" dirty="0" smtClean="0">
                <a:solidFill>
                  <a:schemeClr val="accent1">
                    <a:lumMod val="75000"/>
                  </a:schemeClr>
                </a:solidFill>
              </a:rPr>
              <a:t> = .6 x .6 = .36 x 100 = 36%</a:t>
            </a:r>
            <a:endParaRPr lang="en-US" dirty="0">
              <a:solidFill>
                <a:schemeClr val="accent1">
                  <a:lumMod val="75000"/>
                </a:schemeClr>
              </a:solidFill>
            </a:endParaRPr>
          </a:p>
        </p:txBody>
      </p:sp>
    </p:spTree>
    <p:extLst>
      <p:ext uri="{BB962C8B-B14F-4D97-AF65-F5344CB8AC3E}">
        <p14:creationId xmlns:p14="http://schemas.microsoft.com/office/powerpoint/2010/main" val="94028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602" y="-564748"/>
            <a:ext cx="6557432" cy="6518860"/>
          </a:xfrm>
          <a:prstGeom prst="rect">
            <a:avLst/>
          </a:prstGeom>
        </p:spPr>
      </p:pic>
      <p:sp>
        <p:nvSpPr>
          <p:cNvPr id="8" name="TextBox 7"/>
          <p:cNvSpPr txBox="1"/>
          <p:nvPr/>
        </p:nvSpPr>
        <p:spPr>
          <a:xfrm>
            <a:off x="5770034" y="3966111"/>
            <a:ext cx="1087966" cy="523220"/>
          </a:xfrm>
          <a:prstGeom prst="rect">
            <a:avLst/>
          </a:prstGeom>
          <a:noFill/>
        </p:spPr>
        <p:txBody>
          <a:bodyPr wrap="square" rtlCol="0">
            <a:spAutoFit/>
          </a:bodyPr>
          <a:lstStyle/>
          <a:p>
            <a:r>
              <a:rPr lang="en-US" sz="2800" b="1" dirty="0"/>
              <a:t>WW</a:t>
            </a:r>
          </a:p>
        </p:txBody>
      </p:sp>
      <p:sp>
        <p:nvSpPr>
          <p:cNvPr id="9" name="TextBox 8"/>
          <p:cNvSpPr txBox="1"/>
          <p:nvPr/>
        </p:nvSpPr>
        <p:spPr>
          <a:xfrm>
            <a:off x="4605867" y="3905788"/>
            <a:ext cx="863600" cy="584776"/>
          </a:xfrm>
          <a:prstGeom prst="rect">
            <a:avLst/>
          </a:prstGeom>
          <a:noFill/>
        </p:spPr>
        <p:txBody>
          <a:bodyPr wrap="square" rtlCol="0">
            <a:spAutoFit/>
          </a:bodyPr>
          <a:lstStyle/>
          <a:p>
            <a:r>
              <a:rPr lang="en-US" sz="3200" b="1" dirty="0"/>
              <a:t>RW</a:t>
            </a:r>
          </a:p>
        </p:txBody>
      </p:sp>
      <p:sp>
        <p:nvSpPr>
          <p:cNvPr id="10" name="TextBox 9"/>
          <p:cNvSpPr txBox="1"/>
          <p:nvPr/>
        </p:nvSpPr>
        <p:spPr>
          <a:xfrm>
            <a:off x="3500967" y="3967344"/>
            <a:ext cx="863600" cy="523220"/>
          </a:xfrm>
          <a:prstGeom prst="rect">
            <a:avLst/>
          </a:prstGeom>
          <a:noFill/>
        </p:spPr>
        <p:txBody>
          <a:bodyPr wrap="square" rtlCol="0">
            <a:spAutoFit/>
          </a:bodyPr>
          <a:lstStyle/>
          <a:p>
            <a:r>
              <a:rPr lang="en-US" sz="2800" b="1" dirty="0"/>
              <a:t>WW</a:t>
            </a:r>
          </a:p>
        </p:txBody>
      </p:sp>
      <p:sp>
        <p:nvSpPr>
          <p:cNvPr id="11" name="TextBox 10"/>
          <p:cNvSpPr txBox="1"/>
          <p:nvPr/>
        </p:nvSpPr>
        <p:spPr>
          <a:xfrm>
            <a:off x="6858000" y="3918403"/>
            <a:ext cx="863600" cy="523220"/>
          </a:xfrm>
          <a:prstGeom prst="rect">
            <a:avLst/>
          </a:prstGeom>
          <a:noFill/>
        </p:spPr>
        <p:txBody>
          <a:bodyPr wrap="square" rtlCol="0">
            <a:spAutoFit/>
          </a:bodyPr>
          <a:lstStyle/>
          <a:p>
            <a:r>
              <a:rPr lang="en-US" sz="2800" b="1" dirty="0"/>
              <a:t>WR</a:t>
            </a:r>
          </a:p>
        </p:txBody>
      </p:sp>
      <p:sp>
        <p:nvSpPr>
          <p:cNvPr id="12" name="TextBox 11"/>
          <p:cNvSpPr txBox="1"/>
          <p:nvPr/>
        </p:nvSpPr>
        <p:spPr>
          <a:xfrm>
            <a:off x="2666998" y="3967344"/>
            <a:ext cx="753535" cy="584775"/>
          </a:xfrm>
          <a:prstGeom prst="rect">
            <a:avLst/>
          </a:prstGeom>
          <a:noFill/>
        </p:spPr>
        <p:txBody>
          <a:bodyPr wrap="square" rtlCol="0">
            <a:spAutoFit/>
          </a:bodyPr>
          <a:lstStyle/>
          <a:p>
            <a:r>
              <a:rPr lang="en-US" sz="3200" b="1" dirty="0"/>
              <a:t>RR</a:t>
            </a:r>
          </a:p>
        </p:txBody>
      </p:sp>
      <p:sp>
        <p:nvSpPr>
          <p:cNvPr id="13" name="TextBox 12"/>
          <p:cNvSpPr txBox="1"/>
          <p:nvPr/>
        </p:nvSpPr>
        <p:spPr>
          <a:xfrm>
            <a:off x="1439333" y="4028900"/>
            <a:ext cx="863600" cy="523220"/>
          </a:xfrm>
          <a:prstGeom prst="rect">
            <a:avLst/>
          </a:prstGeom>
          <a:noFill/>
        </p:spPr>
        <p:txBody>
          <a:bodyPr wrap="square" rtlCol="0">
            <a:spAutoFit/>
          </a:bodyPr>
          <a:lstStyle/>
          <a:p>
            <a:r>
              <a:rPr lang="en-US" sz="2800" b="1" dirty="0"/>
              <a:t>WR</a:t>
            </a:r>
          </a:p>
        </p:txBody>
      </p:sp>
      <p:sp>
        <p:nvSpPr>
          <p:cNvPr id="14" name="TextBox 13"/>
          <p:cNvSpPr txBox="1"/>
          <p:nvPr/>
        </p:nvSpPr>
        <p:spPr>
          <a:xfrm>
            <a:off x="4174067" y="2987070"/>
            <a:ext cx="863600" cy="461665"/>
          </a:xfrm>
          <a:prstGeom prst="rect">
            <a:avLst/>
          </a:prstGeom>
          <a:noFill/>
        </p:spPr>
        <p:txBody>
          <a:bodyPr wrap="square" rtlCol="0">
            <a:spAutoFit/>
          </a:bodyPr>
          <a:lstStyle/>
          <a:p>
            <a:r>
              <a:rPr lang="en-US" sz="2400" b="1" dirty="0"/>
              <a:t>WR</a:t>
            </a:r>
          </a:p>
        </p:txBody>
      </p:sp>
      <p:sp>
        <p:nvSpPr>
          <p:cNvPr id="15" name="TextBox 14"/>
          <p:cNvSpPr txBox="1"/>
          <p:nvPr/>
        </p:nvSpPr>
        <p:spPr>
          <a:xfrm>
            <a:off x="5037667" y="2878426"/>
            <a:ext cx="1087966" cy="461665"/>
          </a:xfrm>
          <a:prstGeom prst="rect">
            <a:avLst/>
          </a:prstGeom>
          <a:noFill/>
        </p:spPr>
        <p:txBody>
          <a:bodyPr wrap="square" rtlCol="0">
            <a:spAutoFit/>
          </a:bodyPr>
          <a:lstStyle/>
          <a:p>
            <a:r>
              <a:rPr lang="en-US" sz="2400" b="1" dirty="0"/>
              <a:t>WW</a:t>
            </a:r>
          </a:p>
        </p:txBody>
      </p:sp>
      <p:sp>
        <p:nvSpPr>
          <p:cNvPr id="16" name="TextBox 15"/>
          <p:cNvSpPr txBox="1"/>
          <p:nvPr/>
        </p:nvSpPr>
        <p:spPr>
          <a:xfrm>
            <a:off x="3285066" y="2878938"/>
            <a:ext cx="863600" cy="461665"/>
          </a:xfrm>
          <a:prstGeom prst="rect">
            <a:avLst/>
          </a:prstGeom>
          <a:noFill/>
        </p:spPr>
        <p:txBody>
          <a:bodyPr wrap="square" rtlCol="0">
            <a:spAutoFit/>
          </a:bodyPr>
          <a:lstStyle/>
          <a:p>
            <a:r>
              <a:rPr lang="en-US" sz="2400" b="1" dirty="0"/>
              <a:t>RW</a:t>
            </a:r>
          </a:p>
        </p:txBody>
      </p:sp>
      <p:sp>
        <p:nvSpPr>
          <p:cNvPr id="17" name="TextBox 16"/>
          <p:cNvSpPr txBox="1"/>
          <p:nvPr/>
        </p:nvSpPr>
        <p:spPr>
          <a:xfrm>
            <a:off x="2501897" y="2816871"/>
            <a:ext cx="635001" cy="523220"/>
          </a:xfrm>
          <a:prstGeom prst="rect">
            <a:avLst/>
          </a:prstGeom>
          <a:noFill/>
        </p:spPr>
        <p:txBody>
          <a:bodyPr wrap="square" rtlCol="0">
            <a:spAutoFit/>
          </a:bodyPr>
          <a:lstStyle/>
          <a:p>
            <a:r>
              <a:rPr lang="en-US" sz="2800" b="1" dirty="0"/>
              <a:t>RR</a:t>
            </a:r>
          </a:p>
        </p:txBody>
      </p:sp>
      <p:sp>
        <p:nvSpPr>
          <p:cNvPr id="18" name="TextBox 17"/>
          <p:cNvSpPr txBox="1"/>
          <p:nvPr/>
        </p:nvSpPr>
        <p:spPr>
          <a:xfrm>
            <a:off x="5977465" y="2864723"/>
            <a:ext cx="635001" cy="523220"/>
          </a:xfrm>
          <a:prstGeom prst="rect">
            <a:avLst/>
          </a:prstGeom>
          <a:noFill/>
        </p:spPr>
        <p:txBody>
          <a:bodyPr wrap="square" rtlCol="0">
            <a:spAutoFit/>
          </a:bodyPr>
          <a:lstStyle/>
          <a:p>
            <a:r>
              <a:rPr lang="en-US" sz="2800" b="1" dirty="0"/>
              <a:t>RR</a:t>
            </a:r>
          </a:p>
        </p:txBody>
      </p:sp>
      <p:sp>
        <p:nvSpPr>
          <p:cNvPr id="19" name="TextBox 18"/>
          <p:cNvSpPr txBox="1"/>
          <p:nvPr/>
        </p:nvSpPr>
        <p:spPr>
          <a:xfrm>
            <a:off x="1638297" y="2775453"/>
            <a:ext cx="863600" cy="461665"/>
          </a:xfrm>
          <a:prstGeom prst="rect">
            <a:avLst/>
          </a:prstGeom>
          <a:noFill/>
        </p:spPr>
        <p:txBody>
          <a:bodyPr wrap="square" rtlCol="0">
            <a:spAutoFit/>
          </a:bodyPr>
          <a:lstStyle/>
          <a:p>
            <a:r>
              <a:rPr lang="en-US" sz="2400" b="1" dirty="0"/>
              <a:t>WW</a:t>
            </a:r>
          </a:p>
        </p:txBody>
      </p:sp>
      <p:sp>
        <p:nvSpPr>
          <p:cNvPr id="20" name="TextBox 19"/>
          <p:cNvSpPr txBox="1"/>
          <p:nvPr/>
        </p:nvSpPr>
        <p:spPr>
          <a:xfrm>
            <a:off x="6858000" y="2878426"/>
            <a:ext cx="863600" cy="461665"/>
          </a:xfrm>
          <a:prstGeom prst="rect">
            <a:avLst/>
          </a:prstGeom>
          <a:noFill/>
        </p:spPr>
        <p:txBody>
          <a:bodyPr wrap="square" rtlCol="0">
            <a:spAutoFit/>
          </a:bodyPr>
          <a:lstStyle/>
          <a:p>
            <a:r>
              <a:rPr lang="en-US" sz="2400" b="1" dirty="0"/>
              <a:t>RW</a:t>
            </a:r>
          </a:p>
        </p:txBody>
      </p:sp>
      <p:sp>
        <p:nvSpPr>
          <p:cNvPr id="21" name="TextBox 20"/>
          <p:cNvSpPr txBox="1"/>
          <p:nvPr/>
        </p:nvSpPr>
        <p:spPr>
          <a:xfrm>
            <a:off x="3932767" y="2203887"/>
            <a:ext cx="863600" cy="461665"/>
          </a:xfrm>
          <a:prstGeom prst="rect">
            <a:avLst/>
          </a:prstGeom>
          <a:noFill/>
        </p:spPr>
        <p:txBody>
          <a:bodyPr wrap="square" rtlCol="0">
            <a:spAutoFit/>
          </a:bodyPr>
          <a:lstStyle/>
          <a:p>
            <a:r>
              <a:rPr lang="en-US" sz="2400" b="1" dirty="0"/>
              <a:t>RW</a:t>
            </a:r>
          </a:p>
        </p:txBody>
      </p:sp>
      <p:sp>
        <p:nvSpPr>
          <p:cNvPr id="22" name="TextBox 21"/>
          <p:cNvSpPr txBox="1"/>
          <p:nvPr/>
        </p:nvSpPr>
        <p:spPr>
          <a:xfrm>
            <a:off x="4605867" y="2203887"/>
            <a:ext cx="863600" cy="400110"/>
          </a:xfrm>
          <a:prstGeom prst="rect">
            <a:avLst/>
          </a:prstGeom>
          <a:noFill/>
        </p:spPr>
        <p:txBody>
          <a:bodyPr wrap="square" rtlCol="0">
            <a:spAutoFit/>
          </a:bodyPr>
          <a:lstStyle/>
          <a:p>
            <a:r>
              <a:rPr lang="en-US" sz="2000" b="1" dirty="0"/>
              <a:t>WW</a:t>
            </a:r>
          </a:p>
        </p:txBody>
      </p:sp>
      <p:sp>
        <p:nvSpPr>
          <p:cNvPr id="23" name="TextBox 22"/>
          <p:cNvSpPr txBox="1"/>
          <p:nvPr/>
        </p:nvSpPr>
        <p:spPr>
          <a:xfrm>
            <a:off x="1206497" y="2203887"/>
            <a:ext cx="863600" cy="461665"/>
          </a:xfrm>
          <a:prstGeom prst="rect">
            <a:avLst/>
          </a:prstGeom>
          <a:noFill/>
        </p:spPr>
        <p:txBody>
          <a:bodyPr wrap="square" rtlCol="0">
            <a:spAutoFit/>
          </a:bodyPr>
          <a:lstStyle/>
          <a:p>
            <a:r>
              <a:rPr lang="en-US" sz="2400" b="1" dirty="0"/>
              <a:t>WR</a:t>
            </a:r>
          </a:p>
        </p:txBody>
      </p:sp>
      <p:pic>
        <p:nvPicPr>
          <p:cNvPr id="7" name="Picture 6" descr="styrocup.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3601" y="5375179"/>
            <a:ext cx="1399166" cy="1399166"/>
          </a:xfrm>
          <a:prstGeom prst="rect">
            <a:avLst/>
          </a:prstGeom>
        </p:spPr>
      </p:pic>
      <p:pic>
        <p:nvPicPr>
          <p:cNvPr id="24" name="Picture 23" descr="styrocup.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0301" y="5375179"/>
            <a:ext cx="1399166" cy="1399166"/>
          </a:xfrm>
          <a:prstGeom prst="rect">
            <a:avLst/>
          </a:prstGeom>
        </p:spPr>
      </p:pic>
      <p:pic>
        <p:nvPicPr>
          <p:cNvPr id="25" name="Picture 24" descr="1024px-Mars_symbol.svg.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0201" y="5801712"/>
            <a:ext cx="630766" cy="630766"/>
          </a:xfrm>
          <a:prstGeom prst="rect">
            <a:avLst/>
          </a:prstGeom>
        </p:spPr>
      </p:pic>
      <p:pic>
        <p:nvPicPr>
          <p:cNvPr id="26" name="Picture 25" descr="2000px-Venus_symbol.svg 4.20.17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72518" y="5801712"/>
            <a:ext cx="647697" cy="647697"/>
          </a:xfrm>
          <a:prstGeom prst="rect">
            <a:avLst/>
          </a:prstGeom>
        </p:spPr>
      </p:pic>
      <p:cxnSp>
        <p:nvCxnSpPr>
          <p:cNvPr id="28" name="Straight Arrow Connector 27"/>
          <p:cNvCxnSpPr/>
          <p:nvPr/>
        </p:nvCxnSpPr>
        <p:spPr>
          <a:xfrm flipH="1">
            <a:off x="4796367" y="4323090"/>
            <a:ext cx="2163234" cy="135688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a:off x="4174067" y="4441623"/>
            <a:ext cx="622300" cy="108595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flipH="1">
            <a:off x="3301999" y="4323090"/>
            <a:ext cx="2675466" cy="135688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3301999" y="4441623"/>
            <a:ext cx="1494369" cy="122873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3136898" y="4552120"/>
            <a:ext cx="0" cy="111823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flipH="1">
            <a:off x="3285066" y="3250271"/>
            <a:ext cx="359834" cy="227730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H="1">
            <a:off x="4796368" y="3250271"/>
            <a:ext cx="452965" cy="227730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70097" y="4441623"/>
            <a:ext cx="2535770" cy="108595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447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Pedagogical Tools to Consider in this Unit</a:t>
            </a:r>
            <a:endParaRPr lang="en-US" dirty="0">
              <a:solidFill>
                <a:schemeClr val="bg1"/>
              </a:solidFill>
              <a:latin typeface="+mn-lt"/>
            </a:endParaRPr>
          </a:p>
        </p:txBody>
      </p:sp>
      <p:sp>
        <p:nvSpPr>
          <p:cNvPr id="6" name="Text Placeholder 5"/>
          <p:cNvSpPr>
            <a:spLocks noGrp="1"/>
          </p:cNvSpPr>
          <p:nvPr>
            <p:ph type="body" sz="quarter" idx="12"/>
          </p:nvPr>
        </p:nvSpPr>
        <p:spPr/>
        <p:txBody>
          <a:bodyPr/>
          <a:lstStyle/>
          <a:p>
            <a:r>
              <a:rPr lang="en-US" dirty="0"/>
              <a:t>Which Tools and MBER Essentials may arise in this unit?</a:t>
            </a:r>
          </a:p>
        </p:txBody>
      </p:sp>
      <p:sp>
        <p:nvSpPr>
          <p:cNvPr id="7" name="Text Placeholder 6"/>
          <p:cNvSpPr>
            <a:spLocks noGrp="1"/>
          </p:cNvSpPr>
          <p:nvPr>
            <p:ph type="body" sz="quarter" idx="13"/>
          </p:nvPr>
        </p:nvSpPr>
        <p:spPr/>
        <p:txBody>
          <a:bodyPr/>
          <a:lstStyle/>
          <a:p>
            <a:pPr>
              <a:lnSpc>
                <a:spcPct val="120000"/>
              </a:lnSpc>
              <a:spcBef>
                <a:spcPts val="0"/>
              </a:spcBef>
              <a:spcAft>
                <a:spcPts val="400"/>
              </a:spcAft>
            </a:pPr>
            <a:r>
              <a:rPr lang="en-US" dirty="0"/>
              <a:t>Be sure to check out the descriptions for these tools on the MBER Essentials Webpage.</a:t>
            </a:r>
          </a:p>
          <a:p>
            <a:pPr>
              <a:lnSpc>
                <a:spcPct val="120000"/>
              </a:lnSpc>
              <a:spcBef>
                <a:spcPts val="0"/>
              </a:spcBef>
              <a:spcAft>
                <a:spcPts val="400"/>
              </a:spcAft>
            </a:pPr>
            <a:r>
              <a:rPr lang="en-US" dirty="0"/>
              <a:t>We’ve made an attempt to indicate where these tools might be most useful in the teacher notes and presenter notes directly beneath the slides.</a:t>
            </a:r>
          </a:p>
        </p:txBody>
      </p:sp>
      <p:sp>
        <p:nvSpPr>
          <p:cNvPr id="8" name="Text Placeholder 7"/>
          <p:cNvSpPr>
            <a:spLocks noGrp="1"/>
          </p:cNvSpPr>
          <p:nvPr>
            <p:ph type="body" sz="quarter" idx="14"/>
          </p:nvPr>
        </p:nvSpPr>
        <p:spPr/>
        <p:txBody>
          <a:bodyPr/>
          <a:lstStyle/>
          <a:p>
            <a:pPr>
              <a:lnSpc>
                <a:spcPct val="120000"/>
              </a:lnSpc>
              <a:spcBef>
                <a:spcPts val="0"/>
              </a:spcBef>
              <a:spcAft>
                <a:spcPts val="400"/>
              </a:spcAft>
            </a:pPr>
            <a:r>
              <a:rPr lang="en-US" dirty="0"/>
              <a:t>Red / Green Cups</a:t>
            </a:r>
          </a:p>
          <a:p>
            <a:pPr>
              <a:lnSpc>
                <a:spcPct val="120000"/>
              </a:lnSpc>
              <a:spcBef>
                <a:spcPts val="0"/>
              </a:spcBef>
              <a:spcAft>
                <a:spcPts val="400"/>
              </a:spcAft>
            </a:pPr>
            <a:r>
              <a:rPr lang="en-US" dirty="0"/>
              <a:t>Finger Voting</a:t>
            </a:r>
          </a:p>
          <a:p>
            <a:pPr>
              <a:lnSpc>
                <a:spcPct val="120000"/>
              </a:lnSpc>
              <a:spcBef>
                <a:spcPts val="0"/>
              </a:spcBef>
              <a:spcAft>
                <a:spcPts val="400"/>
              </a:spcAft>
            </a:pPr>
            <a:r>
              <a:rPr lang="en-US" dirty="0"/>
              <a:t>Thumbs Up/Down</a:t>
            </a:r>
          </a:p>
          <a:p>
            <a:pPr>
              <a:lnSpc>
                <a:spcPct val="120000"/>
              </a:lnSpc>
              <a:spcBef>
                <a:spcPts val="0"/>
              </a:spcBef>
              <a:spcAft>
                <a:spcPts val="400"/>
              </a:spcAft>
            </a:pPr>
            <a:r>
              <a:rPr lang="en-US" dirty="0"/>
              <a:t>Randomized Call-On / “Stick Pick”</a:t>
            </a:r>
          </a:p>
          <a:p>
            <a:pPr>
              <a:lnSpc>
                <a:spcPct val="120000"/>
              </a:lnSpc>
              <a:spcBef>
                <a:spcPts val="0"/>
              </a:spcBef>
              <a:spcAft>
                <a:spcPts val="400"/>
              </a:spcAft>
            </a:pPr>
            <a:r>
              <a:rPr lang="en-US" dirty="0"/>
              <a:t>Talking Sticks</a:t>
            </a:r>
          </a:p>
          <a:p>
            <a:pPr>
              <a:lnSpc>
                <a:spcPct val="120000"/>
              </a:lnSpc>
              <a:spcBef>
                <a:spcPts val="0"/>
              </a:spcBef>
              <a:spcAft>
                <a:spcPts val="400"/>
              </a:spcAft>
            </a:pPr>
            <a:r>
              <a:rPr lang="en-US" dirty="0"/>
              <a:t>Glossary</a:t>
            </a:r>
          </a:p>
          <a:p>
            <a:pPr>
              <a:lnSpc>
                <a:spcPct val="120000"/>
              </a:lnSpc>
              <a:spcBef>
                <a:spcPts val="0"/>
              </a:spcBef>
              <a:spcAft>
                <a:spcPts val="400"/>
              </a:spcAft>
            </a:pPr>
            <a:r>
              <a:rPr lang="en-US" dirty="0"/>
              <a:t>Brainstorming</a:t>
            </a:r>
          </a:p>
        </p:txBody>
      </p:sp>
      <p:sp>
        <p:nvSpPr>
          <p:cNvPr id="10" name="Text Placeholder 9"/>
          <p:cNvSpPr>
            <a:spLocks noGrp="1"/>
          </p:cNvSpPr>
          <p:nvPr>
            <p:ph type="body" sz="quarter" idx="16"/>
          </p:nvPr>
        </p:nvSpPr>
        <p:spPr/>
        <p:txBody>
          <a:bodyPr/>
          <a:lstStyle/>
          <a:p>
            <a:pPr>
              <a:lnSpc>
                <a:spcPct val="120000"/>
              </a:lnSpc>
              <a:spcBef>
                <a:spcPts val="0"/>
              </a:spcBef>
              <a:spcAft>
                <a:spcPts val="400"/>
              </a:spcAft>
            </a:pPr>
            <a:r>
              <a:rPr lang="en-US" dirty="0"/>
              <a:t>As usual, we invite you to utilize a number of the Tools on the MBER Essentials page on the MBER website, including a handful of relevant FAQs.</a:t>
            </a:r>
          </a:p>
          <a:p>
            <a:pPr>
              <a:lnSpc>
                <a:spcPct val="120000"/>
              </a:lnSpc>
              <a:spcBef>
                <a:spcPts val="0"/>
              </a:spcBef>
              <a:spcAft>
                <a:spcPts val="400"/>
              </a:spcAft>
            </a:pPr>
            <a:r>
              <a:rPr lang="en-US" dirty="0"/>
              <a:t>In having carried out this unit, however, we have found the following </a:t>
            </a:r>
            <a:r>
              <a:rPr lang="en-US" dirty="0" smtClean="0"/>
              <a:t>particularly </a:t>
            </a:r>
            <a:r>
              <a:rPr lang="en-US" dirty="0"/>
              <a:t>useful:</a:t>
            </a:r>
          </a:p>
          <a:p>
            <a:endParaRPr lang="en-US" dirty="0"/>
          </a:p>
        </p:txBody>
      </p:sp>
    </p:spTree>
    <p:extLst>
      <p:ext uri="{BB962C8B-B14F-4D97-AF65-F5344CB8AC3E}">
        <p14:creationId xmlns:p14="http://schemas.microsoft.com/office/powerpoint/2010/main" val="257904375"/>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0298" y="524386"/>
            <a:ext cx="1483188" cy="210751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325" y="524386"/>
            <a:ext cx="1564220" cy="218208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8518" y="648008"/>
            <a:ext cx="1000705" cy="171026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4834" y="1132828"/>
            <a:ext cx="965202" cy="965202"/>
          </a:xfrm>
          <a:prstGeom prst="rect">
            <a:avLst/>
          </a:prstGeom>
        </p:spPr>
      </p:pic>
      <p:sp>
        <p:nvSpPr>
          <p:cNvPr id="9" name="TextBox 8"/>
          <p:cNvSpPr txBox="1"/>
          <p:nvPr/>
        </p:nvSpPr>
        <p:spPr>
          <a:xfrm>
            <a:off x="118533" y="3688902"/>
            <a:ext cx="9025467" cy="2677656"/>
          </a:xfrm>
          <a:prstGeom prst="rect">
            <a:avLst/>
          </a:prstGeom>
          <a:noFill/>
        </p:spPr>
        <p:txBody>
          <a:bodyPr wrap="square" rtlCol="0">
            <a:spAutoFit/>
          </a:bodyPr>
          <a:lstStyle/>
          <a:p>
            <a:r>
              <a:rPr lang="en-US" sz="2800" b="1" dirty="0" smtClean="0">
                <a:latin typeface="Arial" panose="020B0604020202020204" pitchFamily="34" charset="0"/>
                <a:cs typeface="Arial" panose="020B0604020202020204" pitchFamily="34" charset="0"/>
              </a:rPr>
              <a:t>Take one bean from each cup </a:t>
            </a:r>
            <a:r>
              <a:rPr lang="en-US" sz="2800" dirty="0" smtClean="0">
                <a:latin typeface="Arial" panose="020B0604020202020204" pitchFamily="34" charset="0"/>
                <a:cs typeface="Arial" panose="020B0604020202020204" pitchFamily="34" charset="0"/>
              </a:rPr>
              <a:t>(representing one male and one female gamete)</a:t>
            </a:r>
            <a:r>
              <a:rPr lang="en-US" sz="2800" b="1" dirty="0" smtClean="0">
                <a:latin typeface="Arial" panose="020B0604020202020204" pitchFamily="34" charset="0"/>
                <a:cs typeface="Arial" panose="020B0604020202020204" pitchFamily="34" charset="0"/>
              </a:rPr>
              <a:t> and bring them together.</a:t>
            </a:r>
          </a:p>
          <a:p>
            <a:pPr marL="457200" indent="-457200">
              <a:buFont typeface="Arial" charset="0"/>
              <a:buChar char="•"/>
            </a:pPr>
            <a:r>
              <a:rPr lang="en-US" sz="2800" b="1" i="1" dirty="0" smtClean="0">
                <a:latin typeface="Arial" panose="020B0604020202020204" pitchFamily="34" charset="0"/>
                <a:cs typeface="Arial" panose="020B0604020202020204" pitchFamily="34" charset="0"/>
              </a:rPr>
              <a:t>This “bringing together” represents</a:t>
            </a:r>
            <a:r>
              <a:rPr lang="is-IS" sz="2800" b="1" i="1" dirty="0" smtClean="0">
                <a:latin typeface="Arial" panose="020B0604020202020204" pitchFamily="34" charset="0"/>
                <a:cs typeface="Arial" panose="020B0604020202020204" pitchFamily="34" charset="0"/>
              </a:rPr>
              <a:t>…what process?</a:t>
            </a:r>
          </a:p>
          <a:p>
            <a:pPr marL="457200" indent="-457200">
              <a:buFont typeface="Arial" charset="0"/>
              <a:buChar char="•"/>
            </a:pPr>
            <a:r>
              <a:rPr lang="is-IS" sz="2800" b="1" i="1" dirty="0" smtClean="0">
                <a:latin typeface="Arial" panose="020B0604020202020204" pitchFamily="34" charset="0"/>
                <a:cs typeface="Arial" panose="020B0604020202020204" pitchFamily="34" charset="0"/>
              </a:rPr>
              <a:t>Once together, the pairs of beans each represent...what?</a:t>
            </a:r>
            <a:endParaRPr lang="en-US" sz="2800" b="1" i="1" dirty="0">
              <a:latin typeface="Arial" panose="020B0604020202020204" pitchFamily="34" charset="0"/>
              <a:cs typeface="Arial" panose="020B0604020202020204" pitchFamily="34" charset="0"/>
            </a:endParaRPr>
          </a:p>
        </p:txBody>
      </p:sp>
      <p:sp>
        <p:nvSpPr>
          <p:cNvPr id="2" name="Oval 1"/>
          <p:cNvSpPr/>
          <p:nvPr/>
        </p:nvSpPr>
        <p:spPr>
          <a:xfrm>
            <a:off x="4861036" y="2951449"/>
            <a:ext cx="686208" cy="388447"/>
          </a:xfrm>
          <a:prstGeom prst="ellipse">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1218111" y="2918003"/>
            <a:ext cx="686208" cy="3884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2058843" y="2923997"/>
            <a:ext cx="686208" cy="3884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4031163" y="2951448"/>
            <a:ext cx="686208" cy="3884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6362785" y="2935986"/>
            <a:ext cx="686208" cy="388447"/>
          </a:xfrm>
          <a:prstGeom prst="ellipse">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188155" y="2935986"/>
            <a:ext cx="686208" cy="388447"/>
          </a:xfrm>
          <a:prstGeom prst="ellipse">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urved Down Arrow 2"/>
          <p:cNvSpPr/>
          <p:nvPr/>
        </p:nvSpPr>
        <p:spPr>
          <a:xfrm rot="1326358">
            <a:off x="3802520" y="419456"/>
            <a:ext cx="914739" cy="495946"/>
          </a:xfrm>
          <a:prstGeom prst="curvedDownArrow">
            <a:avLst>
              <a:gd name="adj1" fmla="val 0"/>
              <a:gd name="adj2" fmla="val 50000"/>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7" name="Curved Down Arrow 36"/>
          <p:cNvSpPr/>
          <p:nvPr/>
        </p:nvSpPr>
        <p:spPr>
          <a:xfrm rot="20040278" flipH="1">
            <a:off x="4564258" y="320284"/>
            <a:ext cx="914878" cy="605126"/>
          </a:xfrm>
          <a:prstGeom prst="curvedDownArrow">
            <a:avLst>
              <a:gd name="adj1" fmla="val 0"/>
              <a:gd name="adj2" fmla="val 50000"/>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3363132" y="2393236"/>
            <a:ext cx="184731" cy="369332"/>
          </a:xfrm>
          <a:prstGeom prst="rect">
            <a:avLst/>
          </a:prstGeom>
          <a:noFill/>
        </p:spPr>
        <p:txBody>
          <a:bodyPr wrap="none" rtlCol="0">
            <a:spAutoFit/>
          </a:bodyPr>
          <a:lstStyle/>
          <a:p>
            <a:endParaRPr lang="en-US" dirty="0"/>
          </a:p>
        </p:txBody>
      </p:sp>
      <p:sp>
        <p:nvSpPr>
          <p:cNvPr id="10" name="TextBox 9"/>
          <p:cNvSpPr txBox="1"/>
          <p:nvPr/>
        </p:nvSpPr>
        <p:spPr>
          <a:xfrm>
            <a:off x="223397" y="99320"/>
            <a:ext cx="2940593" cy="369332"/>
          </a:xfrm>
          <a:prstGeom prst="rect">
            <a:avLst/>
          </a:prstGeom>
          <a:noFill/>
        </p:spPr>
        <p:txBody>
          <a:bodyPr wrap="square" rtlCol="0">
            <a:spAutoFit/>
          </a:bodyPr>
          <a:lstStyle/>
          <a:p>
            <a:r>
              <a:rPr lang="en-US" b="1" smtClean="0"/>
              <a:t>PROCEDURE OVERVIEW:</a:t>
            </a:r>
            <a:endParaRPr lang="en-US" b="1" dirty="0"/>
          </a:p>
        </p:txBody>
      </p:sp>
    </p:spTree>
    <p:extLst>
      <p:ext uri="{BB962C8B-B14F-4D97-AF65-F5344CB8AC3E}">
        <p14:creationId xmlns:p14="http://schemas.microsoft.com/office/powerpoint/2010/main" val="112265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P spid="34" grpId="0" animBg="1"/>
      <p:bldP spid="35" grpId="0" animBg="1"/>
      <p:bldP spid="3" grpId="0" animBg="1"/>
      <p:bldP spid="3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533" y="5239150"/>
            <a:ext cx="9025467" cy="954107"/>
          </a:xfrm>
          <a:prstGeom prst="rect">
            <a:avLst/>
          </a:prstGeom>
          <a:noFill/>
        </p:spPr>
        <p:txBody>
          <a:bodyPr wrap="square" rtlCol="0">
            <a:spAutoFit/>
          </a:bodyPr>
          <a:lstStyle/>
          <a:p>
            <a:pPr algn="ctr"/>
            <a:r>
              <a:rPr lang="en-US" sz="2800" b="1" dirty="0" smtClean="0">
                <a:latin typeface="Arial" panose="020B0604020202020204" pitchFamily="34" charset="0"/>
                <a:cs typeface="Arial" panose="020B0604020202020204" pitchFamily="34" charset="0"/>
              </a:rPr>
              <a:t>Keep going until all beans are used.</a:t>
            </a:r>
          </a:p>
          <a:p>
            <a:pPr algn="ctr"/>
            <a:r>
              <a:rPr lang="en-US" sz="2800" b="1" dirty="0" smtClean="0">
                <a:solidFill>
                  <a:srgbClr val="376092"/>
                </a:solidFill>
                <a:latin typeface="Arial" panose="020B0604020202020204" pitchFamily="34" charset="0"/>
                <a:cs typeface="Arial" panose="020B0604020202020204" pitchFamily="34" charset="0"/>
              </a:rPr>
              <a:t>WORD </a:t>
            </a:r>
            <a:r>
              <a:rPr lang="en-US" sz="2800" b="1" dirty="0">
                <a:solidFill>
                  <a:srgbClr val="376092"/>
                </a:solidFill>
                <a:latin typeface="Arial" panose="020B0604020202020204" pitchFamily="34" charset="0"/>
                <a:cs typeface="Arial" panose="020B0604020202020204" pitchFamily="34" charset="0"/>
              </a:rPr>
              <a:t>TO WISE: Line up pairs neatly, by </a:t>
            </a:r>
            <a:r>
              <a:rPr lang="en-US" sz="2800" b="1" dirty="0" smtClean="0">
                <a:solidFill>
                  <a:srgbClr val="376092"/>
                </a:solidFill>
                <a:latin typeface="Arial" panose="020B0604020202020204" pitchFamily="34" charset="0"/>
                <a:cs typeface="Arial" panose="020B0604020202020204" pitchFamily="34" charset="0"/>
              </a:rPr>
              <a:t>category!!</a:t>
            </a:r>
            <a:endParaRPr lang="en-US" sz="2800" b="1" dirty="0">
              <a:solidFill>
                <a:srgbClr val="376092"/>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325" y="356461"/>
            <a:ext cx="5298966" cy="4585115"/>
          </a:xfrm>
          <a:prstGeom prst="rect">
            <a:avLst/>
          </a:prstGeom>
        </p:spPr>
      </p:pic>
    </p:spTree>
    <p:extLst>
      <p:ext uri="{BB962C8B-B14F-4D97-AF65-F5344CB8AC3E}">
        <p14:creationId xmlns:p14="http://schemas.microsoft.com/office/powerpoint/2010/main" val="76078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89794" y="-117363"/>
            <a:ext cx="7364412" cy="1143001"/>
          </a:xfrm>
        </p:spPr>
        <p:txBody>
          <a:bodyPr/>
          <a:lstStyle/>
          <a:p>
            <a:r>
              <a:rPr lang="en-US" b="1" dirty="0">
                <a:latin typeface="Arial" panose="020B0604020202020204" pitchFamily="34" charset="0"/>
                <a:cs typeface="Arial" panose="020B0604020202020204" pitchFamily="34" charset="0"/>
              </a:rPr>
              <a:t>Simulation of a Gene Pool</a:t>
            </a:r>
          </a:p>
        </p:txBody>
      </p:sp>
      <p:sp>
        <p:nvSpPr>
          <p:cNvPr id="3" name="Content Placeholder 2"/>
          <p:cNvSpPr>
            <a:spLocks noGrp="1"/>
          </p:cNvSpPr>
          <p:nvPr>
            <p:ph idx="4294967295"/>
          </p:nvPr>
        </p:nvSpPr>
        <p:spPr>
          <a:xfrm>
            <a:off x="177800" y="939625"/>
            <a:ext cx="8788400" cy="5280025"/>
          </a:xfrm>
        </p:spPr>
        <p:txBody>
          <a:bodyPr>
            <a:noAutofit/>
          </a:bodyPr>
          <a:lstStyle/>
          <a:p>
            <a:pPr marL="514350" indent="-514350">
              <a:buFont typeface="+mj-lt"/>
              <a:buAutoNum type="arabicPeriod"/>
            </a:pPr>
            <a:r>
              <a:rPr lang="en-US" sz="2400" dirty="0">
                <a:latin typeface="Arial" panose="020B0604020202020204" pitchFamily="34" charset="0"/>
                <a:cs typeface="Arial" panose="020B0604020202020204" pitchFamily="34" charset="0"/>
              </a:rPr>
              <a:t>Count to confirm 60W and 40R beans/cup. Adjust w. beans from bowl in front.</a:t>
            </a:r>
          </a:p>
          <a:p>
            <a:pPr marL="514350" indent="-514350">
              <a:buFont typeface="+mj-lt"/>
              <a:buAutoNum type="arabicPeriod"/>
            </a:pPr>
            <a:r>
              <a:rPr lang="en-US" sz="2400" dirty="0">
                <a:latin typeface="Arial" panose="020B0604020202020204" pitchFamily="34" charset="0"/>
                <a:cs typeface="Arial" panose="020B0604020202020204" pitchFamily="34" charset="0"/>
              </a:rPr>
              <a:t>After completing 1</a:t>
            </a:r>
            <a:r>
              <a:rPr lang="en-US" sz="2400" baseline="30000" dirty="0">
                <a:latin typeface="Arial" panose="020B0604020202020204" pitchFamily="34" charset="0"/>
                <a:cs typeface="Arial" panose="020B0604020202020204" pitchFamily="34" charset="0"/>
              </a:rPr>
              <a:t>st</a:t>
            </a:r>
            <a:r>
              <a:rPr lang="en-US" sz="2400" dirty="0">
                <a:latin typeface="Arial" panose="020B0604020202020204" pitchFamily="34" charset="0"/>
                <a:cs typeface="Arial" panose="020B0604020202020204" pitchFamily="34" charset="0"/>
              </a:rPr>
              <a:t> generation:</a:t>
            </a:r>
          </a:p>
          <a:p>
            <a:pPr marL="914400" lvl="1" indent="-514350">
              <a:buFont typeface="+mj-lt"/>
              <a:buAutoNum type="alphaLcPeriod"/>
            </a:pPr>
            <a:r>
              <a:rPr lang="en-US" sz="2400" u="sng" dirty="0">
                <a:latin typeface="Arial" panose="020B0604020202020204" pitchFamily="34" charset="0"/>
                <a:cs typeface="Arial" panose="020B0604020202020204" pitchFamily="34" charset="0"/>
              </a:rPr>
              <a:t>Follow procedure </a:t>
            </a:r>
            <a:r>
              <a:rPr lang="en-US" sz="2400" b="1" u="sng" dirty="0">
                <a:latin typeface="Arial" panose="020B0604020202020204" pitchFamily="34" charset="0"/>
                <a:cs typeface="Arial" panose="020B0604020202020204" pitchFamily="34" charset="0"/>
              </a:rPr>
              <a:t>VERY CAREFULLY </a:t>
            </a:r>
            <a:r>
              <a:rPr lang="en-US" sz="2400" u="sng" dirty="0">
                <a:latin typeface="Arial" panose="020B0604020202020204" pitchFamily="34" charset="0"/>
                <a:cs typeface="Arial" panose="020B0604020202020204" pitchFamily="34" charset="0"/>
              </a:rPr>
              <a:t>for returning beans to cups for 2</a:t>
            </a:r>
            <a:r>
              <a:rPr lang="en-US" sz="2400" u="sng" baseline="30000" dirty="0">
                <a:latin typeface="Arial" panose="020B0604020202020204" pitchFamily="34" charset="0"/>
                <a:cs typeface="Arial" panose="020B0604020202020204" pitchFamily="34" charset="0"/>
              </a:rPr>
              <a:t>nd</a:t>
            </a:r>
            <a:r>
              <a:rPr lang="en-US" sz="2400" u="sng" dirty="0">
                <a:latin typeface="Arial" panose="020B0604020202020204" pitchFamily="34" charset="0"/>
                <a:cs typeface="Arial" panose="020B0604020202020204" pitchFamily="34" charset="0"/>
              </a:rPr>
              <a:t> generation.</a:t>
            </a:r>
          </a:p>
          <a:p>
            <a:pPr marL="914400" lvl="1" indent="-514350">
              <a:buFont typeface="+mj-lt"/>
              <a:buAutoNum type="alphaLcPeriod"/>
            </a:pPr>
            <a:r>
              <a:rPr lang="en-US" sz="2400" dirty="0">
                <a:latin typeface="Arial" panose="020B0604020202020204" pitchFamily="34" charset="0"/>
                <a:cs typeface="Arial" panose="020B0604020202020204" pitchFamily="34" charset="0"/>
              </a:rPr>
              <a:t>Determine “</a:t>
            </a:r>
            <a:r>
              <a:rPr lang="en-US" sz="2400" i="1" dirty="0">
                <a:latin typeface="Arial" panose="020B0604020202020204" pitchFamily="34" charset="0"/>
                <a:cs typeface="Arial" panose="020B0604020202020204" pitchFamily="34" charset="0"/>
              </a:rPr>
              <a:t>Mathematically Expected</a:t>
            </a:r>
            <a:r>
              <a:rPr lang="en-US" sz="2400" dirty="0">
                <a:latin typeface="Arial" panose="020B0604020202020204" pitchFamily="34" charset="0"/>
                <a:cs typeface="Arial" panose="020B0604020202020204" pitchFamily="34" charset="0"/>
              </a:rPr>
              <a:t>” for 2</a:t>
            </a:r>
            <a:r>
              <a:rPr lang="en-US" sz="2400" baseline="30000" dirty="0">
                <a:latin typeface="Arial" panose="020B0604020202020204" pitchFamily="34" charset="0"/>
                <a:cs typeface="Arial" panose="020B0604020202020204" pitchFamily="34" charset="0"/>
              </a:rPr>
              <a:t>nd</a:t>
            </a:r>
            <a:r>
              <a:rPr lang="en-US" sz="2400" dirty="0">
                <a:latin typeface="Arial" panose="020B0604020202020204" pitchFamily="34" charset="0"/>
                <a:cs typeface="Arial" panose="020B0604020202020204" pitchFamily="34" charset="0"/>
              </a:rPr>
              <a:t> generation before beginning. </a:t>
            </a:r>
          </a:p>
          <a:p>
            <a:pPr marL="914400" lvl="1" indent="-514350"/>
            <a:r>
              <a:rPr lang="en-US" sz="2400" b="1" dirty="0">
                <a:solidFill>
                  <a:srgbClr val="376092"/>
                </a:solidFill>
                <a:latin typeface="Arial" panose="020B0604020202020204" pitchFamily="34" charset="0"/>
                <a:cs typeface="Arial" panose="020B0604020202020204" pitchFamily="34" charset="0"/>
              </a:rPr>
              <a:t>HINT: it depends on how many red and white beans are now in each cup, so you need to figure that out!!</a:t>
            </a:r>
          </a:p>
          <a:p>
            <a:pPr marL="514350" indent="-514350">
              <a:buFont typeface="+mj-lt"/>
              <a:buAutoNum type="arabicPeriod"/>
            </a:pPr>
            <a:r>
              <a:rPr lang="en-US" sz="2400" dirty="0">
                <a:latin typeface="Arial" panose="020B0604020202020204" pitchFamily="34" charset="0"/>
                <a:cs typeface="Arial" panose="020B0604020202020204" pitchFamily="34" charset="0"/>
              </a:rPr>
              <a:t>When </a:t>
            </a:r>
            <a:r>
              <a:rPr lang="en-US" sz="2400" dirty="0" smtClean="0">
                <a:latin typeface="Arial" panose="020B0604020202020204" pitchFamily="34" charset="0"/>
                <a:cs typeface="Arial" panose="020B0604020202020204" pitchFamily="34" charset="0"/>
              </a:rPr>
              <a:t>done with each generation, enter results </a:t>
            </a:r>
            <a:r>
              <a:rPr lang="en-US" sz="2400" dirty="0">
                <a:latin typeface="Arial" panose="020B0604020202020204" pitchFamily="34" charset="0"/>
                <a:cs typeface="Arial" panose="020B0604020202020204" pitchFamily="34" charset="0"/>
              </a:rPr>
              <a:t>on class data table.</a:t>
            </a:r>
          </a:p>
          <a:p>
            <a:pPr marL="514350" indent="-514350">
              <a:buFont typeface="+mj-lt"/>
              <a:buAutoNum type="arabicPeriod"/>
            </a:pPr>
            <a:r>
              <a:rPr lang="en-US" sz="2400" dirty="0" smtClean="0">
                <a:latin typeface="Arial" panose="020B0604020202020204" pitchFamily="34" charset="0"/>
                <a:cs typeface="Arial" panose="020B0604020202020204" pitchFamily="34" charset="0"/>
              </a:rPr>
              <a:t>Re-count </a:t>
            </a:r>
            <a:r>
              <a:rPr lang="en-US" sz="2400" dirty="0">
                <a:latin typeface="Arial" panose="020B0604020202020204" pitchFamily="34" charset="0"/>
                <a:cs typeface="Arial" panose="020B0604020202020204" pitchFamily="34" charset="0"/>
              </a:rPr>
              <a:t>to be sure you leave 60W and 40R/cup for next class.</a:t>
            </a:r>
          </a:p>
        </p:txBody>
      </p:sp>
    </p:spTree>
    <p:extLst>
      <p:ext uri="{BB962C8B-B14F-4D97-AF65-F5344CB8AC3E}">
        <p14:creationId xmlns:p14="http://schemas.microsoft.com/office/powerpoint/2010/main" val="14137361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 xmlns:a16="http://schemas.microsoft.com/office/drawing/2014/main" id="{16ED5BC4-FDFE-4B39-8C63-55F2BD79F965}"/>
              </a:ext>
            </a:extLst>
          </p:cNvPr>
          <p:cNvGraphicFramePr>
            <a:graphicFrameLocks noGrp="1"/>
          </p:cNvGraphicFramePr>
          <p:nvPr>
            <p:extLst>
              <p:ext uri="{D42A27DB-BD31-4B8C-83A1-F6EECF244321}">
                <p14:modId xmlns:p14="http://schemas.microsoft.com/office/powerpoint/2010/main" val="3094927190"/>
              </p:ext>
            </p:extLst>
          </p:nvPr>
        </p:nvGraphicFramePr>
        <p:xfrm>
          <a:off x="111351" y="1706881"/>
          <a:ext cx="4460649" cy="3474720"/>
        </p:xfrm>
        <a:graphic>
          <a:graphicData uri="http://schemas.openxmlformats.org/drawingml/2006/table">
            <a:tbl>
              <a:tblPr firstRow="1" bandRow="1">
                <a:tableStyleId>{5C22544A-7EE6-4342-B048-85BDC9FD1C3A}</a:tableStyleId>
              </a:tblPr>
              <a:tblGrid>
                <a:gridCol w="1159138">
                  <a:extLst>
                    <a:ext uri="{9D8B030D-6E8A-4147-A177-3AD203B41FA5}">
                      <a16:colId xmlns="" xmlns:a16="http://schemas.microsoft.com/office/drawing/2014/main" val="20000"/>
                    </a:ext>
                  </a:extLst>
                </a:gridCol>
                <a:gridCol w="954311">
                  <a:extLst>
                    <a:ext uri="{9D8B030D-6E8A-4147-A177-3AD203B41FA5}">
                      <a16:colId xmlns="" xmlns:a16="http://schemas.microsoft.com/office/drawing/2014/main" val="20001"/>
                    </a:ext>
                  </a:extLst>
                </a:gridCol>
                <a:gridCol w="1130993">
                  <a:extLst>
                    <a:ext uri="{9D8B030D-6E8A-4147-A177-3AD203B41FA5}">
                      <a16:colId xmlns="" xmlns:a16="http://schemas.microsoft.com/office/drawing/2014/main" val="20002"/>
                    </a:ext>
                  </a:extLst>
                </a:gridCol>
                <a:gridCol w="1216207">
                  <a:extLst>
                    <a:ext uri="{9D8B030D-6E8A-4147-A177-3AD203B41FA5}">
                      <a16:colId xmlns="" xmlns:a16="http://schemas.microsoft.com/office/drawing/2014/main" val="20003"/>
                    </a:ext>
                  </a:extLst>
                </a:gridCol>
              </a:tblGrid>
              <a:tr h="453945">
                <a:tc>
                  <a:txBody>
                    <a:bodyPr/>
                    <a:lstStyle/>
                    <a:p>
                      <a:pPr algn="ctr"/>
                      <a:r>
                        <a:rPr lang="en-US" sz="2000" dirty="0">
                          <a:solidFill>
                            <a:srgbClr val="FFFF00"/>
                          </a:solidFill>
                          <a:latin typeface="Arial" panose="020B0604020202020204" pitchFamily="34" charset="0"/>
                          <a:cs typeface="Arial" panose="020B0604020202020204" pitchFamily="34" charset="0"/>
                        </a:rPr>
                        <a:t>1</a:t>
                      </a:r>
                      <a:r>
                        <a:rPr lang="en-US" sz="2000" baseline="30000" dirty="0">
                          <a:solidFill>
                            <a:srgbClr val="FFFF00"/>
                          </a:solidFill>
                          <a:latin typeface="Arial" panose="020B0604020202020204" pitchFamily="34" charset="0"/>
                          <a:cs typeface="Arial" panose="020B0604020202020204" pitchFamily="34" charset="0"/>
                        </a:rPr>
                        <a:t>ST</a:t>
                      </a:r>
                      <a:r>
                        <a:rPr lang="en-US" sz="2000" baseline="0" dirty="0">
                          <a:solidFill>
                            <a:srgbClr val="FFFF00"/>
                          </a:solidFill>
                          <a:latin typeface="Arial" panose="020B0604020202020204" pitchFamily="34" charset="0"/>
                          <a:cs typeface="Arial" panose="020B0604020202020204" pitchFamily="34" charset="0"/>
                        </a:rPr>
                        <a:t> gen</a:t>
                      </a:r>
                      <a:r>
                        <a:rPr lang="en-US" sz="2400" baseline="0" dirty="0">
                          <a:solidFill>
                            <a:srgbClr val="FFFF00"/>
                          </a:solidFill>
                        </a:rPr>
                        <a:t>.</a:t>
                      </a:r>
                      <a:endParaRPr lang="en-US" sz="2400" dirty="0">
                        <a:solidFill>
                          <a:srgbClr val="FFFF00"/>
                        </a:solidFill>
                      </a:endParaRPr>
                    </a:p>
                  </a:txBody>
                  <a:tcPr/>
                </a:tc>
                <a:tc>
                  <a:txBody>
                    <a:bodyPr/>
                    <a:lstStyle/>
                    <a:p>
                      <a:pPr algn="ctr"/>
                      <a:r>
                        <a:rPr lang="en-US" dirty="0"/>
                        <a:t>WW</a:t>
                      </a:r>
                    </a:p>
                  </a:txBody>
                  <a:tcPr/>
                </a:tc>
                <a:tc>
                  <a:txBody>
                    <a:bodyPr/>
                    <a:lstStyle/>
                    <a:p>
                      <a:pPr algn="ctr"/>
                      <a:r>
                        <a:rPr lang="en-US" dirty="0"/>
                        <a:t>WR/RW</a:t>
                      </a:r>
                    </a:p>
                  </a:txBody>
                  <a:tcPr/>
                </a:tc>
                <a:tc>
                  <a:txBody>
                    <a:bodyPr/>
                    <a:lstStyle/>
                    <a:p>
                      <a:pPr algn="ctr"/>
                      <a:r>
                        <a:rPr lang="en-US" dirty="0"/>
                        <a:t>RR</a:t>
                      </a:r>
                    </a:p>
                  </a:txBody>
                  <a:tcPr/>
                </a:tc>
                <a:extLst>
                  <a:ext uri="{0D108BD9-81ED-4DB2-BD59-A6C34878D82A}">
                    <a16:rowId xmlns="" xmlns:a16="http://schemas.microsoft.com/office/drawing/2014/main" val="10000"/>
                  </a:ext>
                </a:extLst>
              </a:tr>
              <a:tr h="393419">
                <a:tc>
                  <a:txBody>
                    <a:bodyPr/>
                    <a:lstStyle/>
                    <a:p>
                      <a:r>
                        <a:rPr lang="en-US" dirty="0">
                          <a:latin typeface="Arial" panose="020B0604020202020204" pitchFamily="34" charset="0"/>
                          <a:cs typeface="Arial" panose="020B0604020202020204" pitchFamily="34" charset="0"/>
                        </a:rPr>
                        <a:t>Per. 2</a:t>
                      </a:r>
                    </a:p>
                  </a:txBody>
                  <a:tcPr/>
                </a:tc>
                <a:tc>
                  <a:txBody>
                    <a:bodyPr/>
                    <a:lstStyle/>
                    <a:p>
                      <a:r>
                        <a:rPr lang="en-US" sz="2000" dirty="0">
                          <a:latin typeface="Arial" panose="020B0604020202020204" pitchFamily="34" charset="0"/>
                          <a:cs typeface="Arial" panose="020B0604020202020204" pitchFamily="34" charset="0"/>
                        </a:rPr>
                        <a:t>302</a:t>
                      </a:r>
                    </a:p>
                  </a:txBody>
                  <a:tcPr/>
                </a:tc>
                <a:tc>
                  <a:txBody>
                    <a:bodyPr/>
                    <a:lstStyle/>
                    <a:p>
                      <a:r>
                        <a:rPr lang="en-US" sz="2000" dirty="0">
                          <a:latin typeface="Arial" panose="020B0604020202020204" pitchFamily="34" charset="0"/>
                          <a:cs typeface="Arial" panose="020B0604020202020204" pitchFamily="34" charset="0"/>
                        </a:rPr>
                        <a:t>357</a:t>
                      </a:r>
                    </a:p>
                  </a:txBody>
                  <a:tcPr/>
                </a:tc>
                <a:tc>
                  <a:txBody>
                    <a:bodyPr/>
                    <a:lstStyle/>
                    <a:p>
                      <a:r>
                        <a:rPr lang="en-US" sz="2000" dirty="0">
                          <a:latin typeface="Arial" panose="020B0604020202020204" pitchFamily="34" charset="0"/>
                          <a:cs typeface="Arial" panose="020B0604020202020204" pitchFamily="34" charset="0"/>
                        </a:rPr>
                        <a:t>141</a:t>
                      </a:r>
                    </a:p>
                  </a:txBody>
                  <a:tcPr/>
                </a:tc>
                <a:extLst>
                  <a:ext uri="{0D108BD9-81ED-4DB2-BD59-A6C34878D82A}">
                    <a16:rowId xmlns="" xmlns:a16="http://schemas.microsoft.com/office/drawing/2014/main" val="10001"/>
                  </a:ext>
                </a:extLst>
              </a:tr>
              <a:tr h="393419">
                <a:tc>
                  <a:txBody>
                    <a:bodyPr/>
                    <a:lstStyle/>
                    <a:p>
                      <a:r>
                        <a:rPr lang="en-US" dirty="0">
                          <a:latin typeface="Arial" panose="020B0604020202020204" pitchFamily="34" charset="0"/>
                          <a:cs typeface="Arial" panose="020B0604020202020204" pitchFamily="34" charset="0"/>
                        </a:rPr>
                        <a:t>Per.</a:t>
                      </a:r>
                      <a:r>
                        <a:rPr lang="en-US" baseline="0" dirty="0">
                          <a:latin typeface="Arial" panose="020B0604020202020204" pitchFamily="34" charset="0"/>
                          <a:cs typeface="Arial" panose="020B0604020202020204" pitchFamily="34" charset="0"/>
                        </a:rPr>
                        <a:t> 3</a:t>
                      </a:r>
                      <a:endParaRPr lang="en-US" dirty="0">
                        <a:latin typeface="Arial" panose="020B0604020202020204" pitchFamily="34" charset="0"/>
                        <a:cs typeface="Arial" panose="020B0604020202020204" pitchFamily="34" charset="0"/>
                      </a:endParaRPr>
                    </a:p>
                  </a:txBody>
                  <a:tcPr/>
                </a:tc>
                <a:tc>
                  <a:txBody>
                    <a:bodyPr/>
                    <a:lstStyle/>
                    <a:p>
                      <a:r>
                        <a:rPr lang="en-US" sz="2000" dirty="0">
                          <a:latin typeface="Arial" panose="020B0604020202020204" pitchFamily="34" charset="0"/>
                          <a:cs typeface="Arial" panose="020B0604020202020204" pitchFamily="34" charset="0"/>
                        </a:rPr>
                        <a:t>627</a:t>
                      </a:r>
                    </a:p>
                  </a:txBody>
                  <a:tcPr/>
                </a:tc>
                <a:tc>
                  <a:txBody>
                    <a:bodyPr/>
                    <a:lstStyle/>
                    <a:p>
                      <a:r>
                        <a:rPr lang="en-US" sz="2000" dirty="0">
                          <a:latin typeface="Arial" panose="020B0604020202020204" pitchFamily="34" charset="0"/>
                          <a:cs typeface="Arial" panose="020B0604020202020204" pitchFamily="34" charset="0"/>
                        </a:rPr>
                        <a:t>779</a:t>
                      </a:r>
                    </a:p>
                  </a:txBody>
                  <a:tcPr/>
                </a:tc>
                <a:tc>
                  <a:txBody>
                    <a:bodyPr/>
                    <a:lstStyle/>
                    <a:p>
                      <a:r>
                        <a:rPr lang="en-US" sz="2000" dirty="0">
                          <a:latin typeface="Arial" panose="020B0604020202020204" pitchFamily="34" charset="0"/>
                          <a:cs typeface="Arial" panose="020B0604020202020204" pitchFamily="34" charset="0"/>
                        </a:rPr>
                        <a:t>294</a:t>
                      </a:r>
                    </a:p>
                  </a:txBody>
                  <a:tcPr/>
                </a:tc>
                <a:extLst>
                  <a:ext uri="{0D108BD9-81ED-4DB2-BD59-A6C34878D82A}">
                    <a16:rowId xmlns="" xmlns:a16="http://schemas.microsoft.com/office/drawing/2014/main" val="10002"/>
                  </a:ext>
                </a:extLst>
              </a:tr>
              <a:tr h="393419">
                <a:tc>
                  <a:txBody>
                    <a:bodyPr/>
                    <a:lstStyle/>
                    <a:p>
                      <a:r>
                        <a:rPr lang="en-US" dirty="0">
                          <a:latin typeface="Arial" panose="020B0604020202020204" pitchFamily="34" charset="0"/>
                          <a:cs typeface="Arial" panose="020B0604020202020204" pitchFamily="34" charset="0"/>
                        </a:rPr>
                        <a:t>Per. 4</a:t>
                      </a:r>
                    </a:p>
                  </a:txBody>
                  <a:tcPr/>
                </a:tc>
                <a:tc>
                  <a:txBody>
                    <a:bodyPr/>
                    <a:lstStyle/>
                    <a:p>
                      <a:r>
                        <a:rPr lang="en-US" sz="2000" dirty="0">
                          <a:latin typeface="Arial" panose="020B0604020202020204" pitchFamily="34" charset="0"/>
                          <a:cs typeface="Arial" panose="020B0604020202020204" pitchFamily="34" charset="0"/>
                        </a:rPr>
                        <a:t>438</a:t>
                      </a:r>
                    </a:p>
                  </a:txBody>
                  <a:tcPr/>
                </a:tc>
                <a:tc>
                  <a:txBody>
                    <a:bodyPr/>
                    <a:lstStyle/>
                    <a:p>
                      <a:r>
                        <a:rPr lang="en-US" sz="2000" dirty="0">
                          <a:latin typeface="Arial" panose="020B0604020202020204" pitchFamily="34" charset="0"/>
                          <a:cs typeface="Arial" panose="020B0604020202020204" pitchFamily="34" charset="0"/>
                        </a:rPr>
                        <a:t>512</a:t>
                      </a:r>
                    </a:p>
                  </a:txBody>
                  <a:tcPr/>
                </a:tc>
                <a:tc>
                  <a:txBody>
                    <a:bodyPr/>
                    <a:lstStyle/>
                    <a:p>
                      <a:r>
                        <a:rPr lang="en-US" sz="2000" dirty="0">
                          <a:latin typeface="Arial" panose="020B0604020202020204" pitchFamily="34" charset="0"/>
                          <a:cs typeface="Arial" panose="020B0604020202020204" pitchFamily="34" charset="0"/>
                        </a:rPr>
                        <a:t>186</a:t>
                      </a:r>
                    </a:p>
                  </a:txBody>
                  <a:tcPr/>
                </a:tc>
                <a:extLst>
                  <a:ext uri="{0D108BD9-81ED-4DB2-BD59-A6C34878D82A}">
                    <a16:rowId xmlns="" xmlns:a16="http://schemas.microsoft.com/office/drawing/2014/main" val="10003"/>
                  </a:ext>
                </a:extLst>
              </a:tr>
              <a:tr h="393419">
                <a:tc>
                  <a:txBody>
                    <a:bodyPr/>
                    <a:lstStyle/>
                    <a:p>
                      <a:r>
                        <a:rPr lang="en-US" dirty="0">
                          <a:latin typeface="Arial" panose="020B0604020202020204" pitchFamily="34" charset="0"/>
                          <a:cs typeface="Arial" panose="020B0604020202020204" pitchFamily="34" charset="0"/>
                        </a:rPr>
                        <a:t>Per. 5</a:t>
                      </a:r>
                    </a:p>
                  </a:txBody>
                  <a:tcPr/>
                </a:tc>
                <a:tc>
                  <a:txBody>
                    <a:bodyPr/>
                    <a:lstStyle/>
                    <a:p>
                      <a:r>
                        <a:rPr lang="en-US" sz="2000" dirty="0">
                          <a:latin typeface="Arial" panose="020B0604020202020204" pitchFamily="34" charset="0"/>
                          <a:cs typeface="Arial" panose="020B0604020202020204" pitchFamily="34" charset="0"/>
                        </a:rPr>
                        <a:t>594</a:t>
                      </a:r>
                    </a:p>
                  </a:txBody>
                  <a:tcPr/>
                </a:tc>
                <a:tc>
                  <a:txBody>
                    <a:bodyPr/>
                    <a:lstStyle/>
                    <a:p>
                      <a:r>
                        <a:rPr lang="en-US" sz="2000" dirty="0">
                          <a:latin typeface="Arial" panose="020B0604020202020204" pitchFamily="34" charset="0"/>
                          <a:cs typeface="Arial" panose="020B0604020202020204" pitchFamily="34" charset="0"/>
                        </a:rPr>
                        <a:t>732</a:t>
                      </a:r>
                    </a:p>
                  </a:txBody>
                  <a:tcPr/>
                </a:tc>
                <a:tc>
                  <a:txBody>
                    <a:bodyPr/>
                    <a:lstStyle/>
                    <a:p>
                      <a:r>
                        <a:rPr lang="en-US" sz="2000" dirty="0">
                          <a:latin typeface="Arial" panose="020B0604020202020204" pitchFamily="34" charset="0"/>
                          <a:cs typeface="Arial" panose="020B0604020202020204" pitchFamily="34" charset="0"/>
                        </a:rPr>
                        <a:t>274</a:t>
                      </a:r>
                    </a:p>
                  </a:txBody>
                  <a:tcPr/>
                </a:tc>
                <a:extLst>
                  <a:ext uri="{0D108BD9-81ED-4DB2-BD59-A6C34878D82A}">
                    <a16:rowId xmlns="" xmlns:a16="http://schemas.microsoft.com/office/drawing/2014/main" val="10004"/>
                  </a:ext>
                </a:extLst>
              </a:tr>
              <a:tr h="393419">
                <a:tc>
                  <a:txBody>
                    <a:bodyPr/>
                    <a:lstStyle/>
                    <a:p>
                      <a:r>
                        <a:rPr lang="en-US" b="0" dirty="0">
                          <a:latin typeface="Arial" panose="020B0604020202020204" pitchFamily="34" charset="0"/>
                          <a:cs typeface="Arial" panose="020B0604020202020204" pitchFamily="34" charset="0"/>
                        </a:rPr>
                        <a:t>Per.</a:t>
                      </a:r>
                      <a:r>
                        <a:rPr lang="en-US" b="0" baseline="0" dirty="0">
                          <a:latin typeface="Arial" panose="020B0604020202020204" pitchFamily="34" charset="0"/>
                          <a:cs typeface="Arial" panose="020B0604020202020204" pitchFamily="34" charset="0"/>
                        </a:rPr>
                        <a:t> 6</a:t>
                      </a:r>
                      <a:endParaRPr lang="en-US" b="0" dirty="0">
                        <a:latin typeface="Arial" panose="020B0604020202020204" pitchFamily="34" charset="0"/>
                        <a:cs typeface="Arial" panose="020B0604020202020204" pitchFamily="34" charset="0"/>
                      </a:endParaRPr>
                    </a:p>
                  </a:txBody>
                  <a:tcPr/>
                </a:tc>
                <a:tc>
                  <a:txBody>
                    <a:bodyPr/>
                    <a:lstStyle/>
                    <a:p>
                      <a:r>
                        <a:rPr lang="en-US" sz="2000" dirty="0">
                          <a:latin typeface="Arial" panose="020B0604020202020204" pitchFamily="34" charset="0"/>
                          <a:cs typeface="Arial" panose="020B0604020202020204" pitchFamily="34" charset="0"/>
                        </a:rPr>
                        <a:t>367</a:t>
                      </a:r>
                    </a:p>
                  </a:txBody>
                  <a:tcPr/>
                </a:tc>
                <a:tc>
                  <a:txBody>
                    <a:bodyPr/>
                    <a:lstStyle/>
                    <a:p>
                      <a:r>
                        <a:rPr lang="en-US" sz="2000" dirty="0">
                          <a:latin typeface="Arial" panose="020B0604020202020204" pitchFamily="34" charset="0"/>
                          <a:cs typeface="Arial" panose="020B0604020202020204" pitchFamily="34" charset="0"/>
                        </a:rPr>
                        <a:t>462</a:t>
                      </a:r>
                    </a:p>
                  </a:txBody>
                  <a:tcPr/>
                </a:tc>
                <a:tc>
                  <a:txBody>
                    <a:bodyPr/>
                    <a:lstStyle/>
                    <a:p>
                      <a:r>
                        <a:rPr lang="en-US" sz="2000" dirty="0">
                          <a:latin typeface="Arial" panose="020B0604020202020204" pitchFamily="34" charset="0"/>
                          <a:cs typeface="Arial" panose="020B0604020202020204" pitchFamily="34" charset="0"/>
                        </a:rPr>
                        <a:t>171</a:t>
                      </a:r>
                    </a:p>
                  </a:txBody>
                  <a:tcPr/>
                </a:tc>
                <a:extLst>
                  <a:ext uri="{0D108BD9-81ED-4DB2-BD59-A6C34878D82A}">
                    <a16:rowId xmlns="" xmlns:a16="http://schemas.microsoft.com/office/drawing/2014/main" val="10005"/>
                  </a:ext>
                </a:extLst>
              </a:tr>
              <a:tr h="3934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TOTAL</a:t>
                      </a:r>
                    </a:p>
                  </a:txBody>
                  <a:tcPr/>
                </a:tc>
                <a:tc>
                  <a:txBody>
                    <a:bodyPr/>
                    <a:lstStyle/>
                    <a:p>
                      <a:r>
                        <a:rPr lang="en-US" sz="2000" dirty="0">
                          <a:solidFill>
                            <a:srgbClr val="C00000"/>
                          </a:solidFill>
                          <a:latin typeface="Arial" panose="020B0604020202020204" pitchFamily="34" charset="0"/>
                          <a:cs typeface="Arial" panose="020B0604020202020204" pitchFamily="34" charset="0"/>
                        </a:rPr>
                        <a:t>2328</a:t>
                      </a:r>
                    </a:p>
                  </a:txBody>
                  <a:tcPr/>
                </a:tc>
                <a:tc>
                  <a:txBody>
                    <a:bodyPr/>
                    <a:lstStyle/>
                    <a:p>
                      <a:r>
                        <a:rPr lang="en-US" sz="2000" dirty="0">
                          <a:solidFill>
                            <a:srgbClr val="C00000"/>
                          </a:solidFill>
                          <a:latin typeface="Arial" panose="020B0604020202020204" pitchFamily="34" charset="0"/>
                          <a:cs typeface="Arial" panose="020B0604020202020204" pitchFamily="34" charset="0"/>
                        </a:rPr>
                        <a:t>2842</a:t>
                      </a:r>
                    </a:p>
                  </a:txBody>
                  <a:tcPr/>
                </a:tc>
                <a:tc>
                  <a:txBody>
                    <a:bodyPr/>
                    <a:lstStyle/>
                    <a:p>
                      <a:r>
                        <a:rPr lang="en-US" sz="2000" dirty="0">
                          <a:solidFill>
                            <a:srgbClr val="C00000"/>
                          </a:solidFill>
                          <a:latin typeface="Arial" panose="020B0604020202020204" pitchFamily="34" charset="0"/>
                          <a:cs typeface="Arial" panose="020B0604020202020204" pitchFamily="34" charset="0"/>
                        </a:rPr>
                        <a:t>1066</a:t>
                      </a:r>
                    </a:p>
                  </a:txBody>
                  <a:tcPr/>
                </a:tc>
                <a:extLst>
                  <a:ext uri="{0D108BD9-81ED-4DB2-BD59-A6C34878D82A}">
                    <a16:rowId xmlns="" xmlns:a16="http://schemas.microsoft.com/office/drawing/2014/main" val="10006"/>
                  </a:ext>
                </a:extLst>
              </a:tr>
              <a:tr h="6355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C00000"/>
                          </a:solidFill>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007"/>
                  </a:ext>
                </a:extLst>
              </a:tr>
            </a:tbl>
          </a:graphicData>
        </a:graphic>
      </p:graphicFrame>
      <p:graphicFrame>
        <p:nvGraphicFramePr>
          <p:cNvPr id="3" name="Table 2">
            <a:extLst>
              <a:ext uri="{FF2B5EF4-FFF2-40B4-BE49-F238E27FC236}">
                <a16:creationId xmlns="" xmlns:a16="http://schemas.microsoft.com/office/drawing/2014/main" id="{028B8E7A-EEE2-44E1-90CE-A205ED71035E}"/>
              </a:ext>
            </a:extLst>
          </p:cNvPr>
          <p:cNvGraphicFramePr>
            <a:graphicFrameLocks noGrp="1"/>
          </p:cNvGraphicFramePr>
          <p:nvPr>
            <p:extLst>
              <p:ext uri="{D42A27DB-BD31-4B8C-83A1-F6EECF244321}">
                <p14:modId xmlns:p14="http://schemas.microsoft.com/office/powerpoint/2010/main" val="948985580"/>
              </p:ext>
            </p:extLst>
          </p:nvPr>
        </p:nvGraphicFramePr>
        <p:xfrm>
          <a:off x="4780800" y="1706880"/>
          <a:ext cx="4251850" cy="3449985"/>
        </p:xfrm>
        <a:graphic>
          <a:graphicData uri="http://schemas.openxmlformats.org/drawingml/2006/table">
            <a:tbl>
              <a:tblPr firstRow="1" bandRow="1">
                <a:tableStyleId>{5C22544A-7EE6-4342-B048-85BDC9FD1C3A}</a:tableStyleId>
              </a:tblPr>
              <a:tblGrid>
                <a:gridCol w="1152140">
                  <a:extLst>
                    <a:ext uri="{9D8B030D-6E8A-4147-A177-3AD203B41FA5}">
                      <a16:colId xmlns="" xmlns:a16="http://schemas.microsoft.com/office/drawing/2014/main" val="20000"/>
                    </a:ext>
                  </a:extLst>
                </a:gridCol>
                <a:gridCol w="973784">
                  <a:extLst>
                    <a:ext uri="{9D8B030D-6E8A-4147-A177-3AD203B41FA5}">
                      <a16:colId xmlns="" xmlns:a16="http://schemas.microsoft.com/office/drawing/2014/main" val="20001"/>
                    </a:ext>
                  </a:extLst>
                </a:gridCol>
                <a:gridCol w="1062963">
                  <a:extLst>
                    <a:ext uri="{9D8B030D-6E8A-4147-A177-3AD203B41FA5}">
                      <a16:colId xmlns="" xmlns:a16="http://schemas.microsoft.com/office/drawing/2014/main" val="20002"/>
                    </a:ext>
                  </a:extLst>
                </a:gridCol>
                <a:gridCol w="1062963">
                  <a:extLst>
                    <a:ext uri="{9D8B030D-6E8A-4147-A177-3AD203B41FA5}">
                      <a16:colId xmlns="" xmlns:a16="http://schemas.microsoft.com/office/drawing/2014/main" val="20003"/>
                    </a:ext>
                  </a:extLst>
                </a:gridCol>
              </a:tblGrid>
              <a:tr h="250007">
                <a:tc>
                  <a:txBody>
                    <a:bodyPr/>
                    <a:lstStyle/>
                    <a:p>
                      <a:pPr algn="ctr"/>
                      <a:r>
                        <a:rPr lang="en-US" sz="2000" baseline="0" dirty="0">
                          <a:solidFill>
                            <a:srgbClr val="FFFF00"/>
                          </a:solidFill>
                          <a:latin typeface="Arial" panose="020B0604020202020204" pitchFamily="34" charset="0"/>
                          <a:cs typeface="Arial" panose="020B0604020202020204" pitchFamily="34" charset="0"/>
                        </a:rPr>
                        <a:t>2</a:t>
                      </a:r>
                      <a:r>
                        <a:rPr lang="en-US" sz="2000" baseline="30000" dirty="0">
                          <a:solidFill>
                            <a:srgbClr val="FFFF00"/>
                          </a:solidFill>
                          <a:latin typeface="Arial" panose="020B0604020202020204" pitchFamily="34" charset="0"/>
                          <a:cs typeface="Arial" panose="020B0604020202020204" pitchFamily="34" charset="0"/>
                        </a:rPr>
                        <a:t>nd</a:t>
                      </a:r>
                      <a:r>
                        <a:rPr lang="en-US" sz="2000" baseline="0" dirty="0">
                          <a:solidFill>
                            <a:srgbClr val="FFFF00"/>
                          </a:solidFill>
                          <a:latin typeface="Arial" panose="020B0604020202020204" pitchFamily="34" charset="0"/>
                          <a:cs typeface="Arial" panose="020B0604020202020204" pitchFamily="34" charset="0"/>
                        </a:rPr>
                        <a:t> gen</a:t>
                      </a:r>
                      <a:r>
                        <a:rPr lang="en-US" sz="2400" baseline="0" dirty="0">
                          <a:solidFill>
                            <a:srgbClr val="FFFF00"/>
                          </a:solidFill>
                        </a:rPr>
                        <a:t>.</a:t>
                      </a:r>
                      <a:endParaRPr lang="en-US" sz="2400" dirty="0">
                        <a:solidFill>
                          <a:srgbClr val="FFFF00"/>
                        </a:solidFill>
                      </a:endParaRPr>
                    </a:p>
                  </a:txBody>
                  <a:tcPr/>
                </a:tc>
                <a:tc>
                  <a:txBody>
                    <a:bodyPr/>
                    <a:lstStyle/>
                    <a:p>
                      <a:pPr algn="ctr"/>
                      <a:r>
                        <a:rPr lang="en-US" dirty="0"/>
                        <a:t>WW</a:t>
                      </a:r>
                    </a:p>
                  </a:txBody>
                  <a:tcPr/>
                </a:tc>
                <a:tc>
                  <a:txBody>
                    <a:bodyPr/>
                    <a:lstStyle/>
                    <a:p>
                      <a:pPr algn="ctr"/>
                      <a:r>
                        <a:rPr lang="en-US" dirty="0"/>
                        <a:t>WR/RW</a:t>
                      </a:r>
                    </a:p>
                  </a:txBody>
                  <a:tcPr/>
                </a:tc>
                <a:tc>
                  <a:txBody>
                    <a:bodyPr/>
                    <a:lstStyle/>
                    <a:p>
                      <a:pPr algn="ctr"/>
                      <a:r>
                        <a:rPr lang="en-US" dirty="0"/>
                        <a:t>RR</a:t>
                      </a:r>
                    </a:p>
                  </a:txBody>
                  <a:tcPr/>
                </a:tc>
                <a:extLst>
                  <a:ext uri="{0D108BD9-81ED-4DB2-BD59-A6C34878D82A}">
                    <a16:rowId xmlns="" xmlns:a16="http://schemas.microsoft.com/office/drawing/2014/main" val="10000"/>
                  </a:ext>
                </a:extLst>
              </a:tr>
              <a:tr h="366531">
                <a:tc>
                  <a:txBody>
                    <a:bodyPr/>
                    <a:lstStyle/>
                    <a:p>
                      <a:r>
                        <a:rPr lang="en-US" dirty="0">
                          <a:latin typeface="Arial" panose="020B0604020202020204" pitchFamily="34" charset="0"/>
                          <a:cs typeface="Arial" panose="020B0604020202020204" pitchFamily="34" charset="0"/>
                        </a:rPr>
                        <a:t>Per. 2</a:t>
                      </a:r>
                    </a:p>
                  </a:txBody>
                  <a:tcPr/>
                </a:tc>
                <a:tc>
                  <a:txBody>
                    <a:bodyPr/>
                    <a:lstStyle/>
                    <a:p>
                      <a:r>
                        <a:rPr lang="en-US" sz="2000" dirty="0">
                          <a:latin typeface="Arial" panose="020B0604020202020204" pitchFamily="34" charset="0"/>
                          <a:cs typeface="Arial" panose="020B0604020202020204" pitchFamily="34" charset="0"/>
                        </a:rPr>
                        <a:t>304</a:t>
                      </a:r>
                    </a:p>
                  </a:txBody>
                  <a:tcPr/>
                </a:tc>
                <a:tc>
                  <a:txBody>
                    <a:bodyPr/>
                    <a:lstStyle/>
                    <a:p>
                      <a:r>
                        <a:rPr lang="en-US" sz="2000" dirty="0">
                          <a:latin typeface="Arial" panose="020B0604020202020204" pitchFamily="34" charset="0"/>
                          <a:cs typeface="Arial" panose="020B0604020202020204" pitchFamily="34" charset="0"/>
                        </a:rPr>
                        <a:t>361</a:t>
                      </a:r>
                    </a:p>
                  </a:txBody>
                  <a:tcPr/>
                </a:tc>
                <a:tc>
                  <a:txBody>
                    <a:bodyPr/>
                    <a:lstStyle/>
                    <a:p>
                      <a:r>
                        <a:rPr lang="en-US" sz="2000" dirty="0">
                          <a:latin typeface="Arial" panose="020B0604020202020204" pitchFamily="34" charset="0"/>
                          <a:cs typeface="Arial" panose="020B0604020202020204" pitchFamily="34" charset="0"/>
                        </a:rPr>
                        <a:t>134</a:t>
                      </a:r>
                    </a:p>
                  </a:txBody>
                  <a:tcPr/>
                </a:tc>
                <a:extLst>
                  <a:ext uri="{0D108BD9-81ED-4DB2-BD59-A6C34878D82A}">
                    <a16:rowId xmlns="" xmlns:a16="http://schemas.microsoft.com/office/drawing/2014/main" val="10001"/>
                  </a:ext>
                </a:extLst>
              </a:tr>
              <a:tr h="366531">
                <a:tc>
                  <a:txBody>
                    <a:bodyPr/>
                    <a:lstStyle/>
                    <a:p>
                      <a:r>
                        <a:rPr lang="en-US" dirty="0">
                          <a:latin typeface="Arial" panose="020B0604020202020204" pitchFamily="34" charset="0"/>
                          <a:cs typeface="Arial" panose="020B0604020202020204" pitchFamily="34" charset="0"/>
                        </a:rPr>
                        <a:t>Per.</a:t>
                      </a:r>
                      <a:r>
                        <a:rPr lang="en-US" baseline="0" dirty="0">
                          <a:latin typeface="Arial" panose="020B0604020202020204" pitchFamily="34" charset="0"/>
                          <a:cs typeface="Arial" panose="020B0604020202020204" pitchFamily="34" charset="0"/>
                        </a:rPr>
                        <a:t> 3</a:t>
                      </a:r>
                      <a:endParaRPr lang="en-US" dirty="0">
                        <a:latin typeface="Arial" panose="020B0604020202020204" pitchFamily="34" charset="0"/>
                        <a:cs typeface="Arial" panose="020B0604020202020204" pitchFamily="34" charset="0"/>
                      </a:endParaRPr>
                    </a:p>
                  </a:txBody>
                  <a:tcPr/>
                </a:tc>
                <a:tc>
                  <a:txBody>
                    <a:bodyPr/>
                    <a:lstStyle/>
                    <a:p>
                      <a:r>
                        <a:rPr lang="en-US" sz="2000" dirty="0">
                          <a:latin typeface="Arial" panose="020B0604020202020204" pitchFamily="34" charset="0"/>
                          <a:cs typeface="Arial" panose="020B0604020202020204" pitchFamily="34" charset="0"/>
                        </a:rPr>
                        <a:t>606</a:t>
                      </a:r>
                    </a:p>
                  </a:txBody>
                  <a:tcPr/>
                </a:tc>
                <a:tc>
                  <a:txBody>
                    <a:bodyPr/>
                    <a:lstStyle/>
                    <a:p>
                      <a:r>
                        <a:rPr lang="en-US" sz="2000" dirty="0">
                          <a:latin typeface="Arial" panose="020B0604020202020204" pitchFamily="34" charset="0"/>
                          <a:cs typeface="Arial" panose="020B0604020202020204" pitchFamily="34" charset="0"/>
                        </a:rPr>
                        <a:t>820</a:t>
                      </a:r>
                    </a:p>
                  </a:txBody>
                  <a:tcPr/>
                </a:tc>
                <a:tc>
                  <a:txBody>
                    <a:bodyPr/>
                    <a:lstStyle/>
                    <a:p>
                      <a:r>
                        <a:rPr lang="en-US" sz="2000" dirty="0">
                          <a:latin typeface="Arial" panose="020B0604020202020204" pitchFamily="34" charset="0"/>
                          <a:cs typeface="Arial" panose="020B0604020202020204" pitchFamily="34" charset="0"/>
                        </a:rPr>
                        <a:t>274</a:t>
                      </a:r>
                    </a:p>
                  </a:txBody>
                  <a:tcPr/>
                </a:tc>
                <a:extLst>
                  <a:ext uri="{0D108BD9-81ED-4DB2-BD59-A6C34878D82A}">
                    <a16:rowId xmlns="" xmlns:a16="http://schemas.microsoft.com/office/drawing/2014/main" val="10002"/>
                  </a:ext>
                </a:extLst>
              </a:tr>
              <a:tr h="366531">
                <a:tc>
                  <a:txBody>
                    <a:bodyPr/>
                    <a:lstStyle/>
                    <a:p>
                      <a:r>
                        <a:rPr lang="en-US" dirty="0">
                          <a:latin typeface="Arial" panose="020B0604020202020204" pitchFamily="34" charset="0"/>
                          <a:cs typeface="Arial" panose="020B0604020202020204" pitchFamily="34" charset="0"/>
                        </a:rPr>
                        <a:t>Per. 4</a:t>
                      </a:r>
                    </a:p>
                  </a:txBody>
                  <a:tcPr/>
                </a:tc>
                <a:tc>
                  <a:txBody>
                    <a:bodyPr/>
                    <a:lstStyle/>
                    <a:p>
                      <a:r>
                        <a:rPr lang="en-US" sz="2000" dirty="0">
                          <a:latin typeface="Arial" panose="020B0604020202020204" pitchFamily="34" charset="0"/>
                          <a:cs typeface="Arial" panose="020B0604020202020204" pitchFamily="34" charset="0"/>
                        </a:rPr>
                        <a:t>363</a:t>
                      </a:r>
                    </a:p>
                  </a:txBody>
                  <a:tcPr/>
                </a:tc>
                <a:tc>
                  <a:txBody>
                    <a:bodyPr/>
                    <a:lstStyle/>
                    <a:p>
                      <a:r>
                        <a:rPr lang="en-US" sz="2000" dirty="0">
                          <a:latin typeface="Arial" panose="020B0604020202020204" pitchFamily="34" charset="0"/>
                          <a:cs typeface="Arial" panose="020B0604020202020204" pitchFamily="34" charset="0"/>
                        </a:rPr>
                        <a:t>468</a:t>
                      </a:r>
                    </a:p>
                  </a:txBody>
                  <a:tcPr/>
                </a:tc>
                <a:tc>
                  <a:txBody>
                    <a:bodyPr/>
                    <a:lstStyle/>
                    <a:p>
                      <a:r>
                        <a:rPr lang="en-US" sz="2000" dirty="0">
                          <a:latin typeface="Arial" panose="020B0604020202020204" pitchFamily="34" charset="0"/>
                          <a:cs typeface="Arial" panose="020B0604020202020204" pitchFamily="34" charset="0"/>
                        </a:rPr>
                        <a:t>166</a:t>
                      </a:r>
                    </a:p>
                  </a:txBody>
                  <a:tcPr/>
                </a:tc>
                <a:extLst>
                  <a:ext uri="{0D108BD9-81ED-4DB2-BD59-A6C34878D82A}">
                    <a16:rowId xmlns="" xmlns:a16="http://schemas.microsoft.com/office/drawing/2014/main" val="10003"/>
                  </a:ext>
                </a:extLst>
              </a:tr>
              <a:tr h="366531">
                <a:tc>
                  <a:txBody>
                    <a:bodyPr/>
                    <a:lstStyle/>
                    <a:p>
                      <a:r>
                        <a:rPr lang="en-US" dirty="0">
                          <a:latin typeface="Arial" panose="020B0604020202020204" pitchFamily="34" charset="0"/>
                          <a:cs typeface="Arial" panose="020B0604020202020204" pitchFamily="34" charset="0"/>
                        </a:rPr>
                        <a:t>Per. 5</a:t>
                      </a:r>
                    </a:p>
                  </a:txBody>
                  <a:tcPr/>
                </a:tc>
                <a:tc>
                  <a:txBody>
                    <a:bodyPr/>
                    <a:lstStyle/>
                    <a:p>
                      <a:r>
                        <a:rPr lang="en-US" sz="2000" dirty="0">
                          <a:latin typeface="Arial" panose="020B0604020202020204" pitchFamily="34" charset="0"/>
                          <a:cs typeface="Arial" panose="020B0604020202020204" pitchFamily="34" charset="0"/>
                        </a:rPr>
                        <a:t>556</a:t>
                      </a:r>
                    </a:p>
                  </a:txBody>
                  <a:tcPr/>
                </a:tc>
                <a:tc>
                  <a:txBody>
                    <a:bodyPr/>
                    <a:lstStyle/>
                    <a:p>
                      <a:r>
                        <a:rPr lang="en-US" sz="2000" dirty="0">
                          <a:latin typeface="Arial" panose="020B0604020202020204" pitchFamily="34" charset="0"/>
                          <a:cs typeface="Arial" panose="020B0604020202020204" pitchFamily="34" charset="0"/>
                        </a:rPr>
                        <a:t>673</a:t>
                      </a:r>
                    </a:p>
                  </a:txBody>
                  <a:tcPr/>
                </a:tc>
                <a:tc>
                  <a:txBody>
                    <a:bodyPr/>
                    <a:lstStyle/>
                    <a:p>
                      <a:r>
                        <a:rPr lang="en-US" sz="2000" dirty="0">
                          <a:latin typeface="Arial" panose="020B0604020202020204" pitchFamily="34" charset="0"/>
                          <a:cs typeface="Arial" panose="020B0604020202020204" pitchFamily="34" charset="0"/>
                        </a:rPr>
                        <a:t>261</a:t>
                      </a:r>
                    </a:p>
                  </a:txBody>
                  <a:tcPr/>
                </a:tc>
                <a:extLst>
                  <a:ext uri="{0D108BD9-81ED-4DB2-BD59-A6C34878D82A}">
                    <a16:rowId xmlns="" xmlns:a16="http://schemas.microsoft.com/office/drawing/2014/main" val="10004"/>
                  </a:ext>
                </a:extLst>
              </a:tr>
              <a:tr h="366531">
                <a:tc>
                  <a:txBody>
                    <a:bodyPr/>
                    <a:lstStyle/>
                    <a:p>
                      <a:r>
                        <a:rPr lang="en-US" b="0" dirty="0">
                          <a:latin typeface="Arial" panose="020B0604020202020204" pitchFamily="34" charset="0"/>
                          <a:cs typeface="Arial" panose="020B0604020202020204" pitchFamily="34" charset="0"/>
                        </a:rPr>
                        <a:t>Per.</a:t>
                      </a:r>
                      <a:r>
                        <a:rPr lang="en-US" b="0" baseline="0" dirty="0">
                          <a:latin typeface="Arial" panose="020B0604020202020204" pitchFamily="34" charset="0"/>
                          <a:cs typeface="Arial" panose="020B0604020202020204" pitchFamily="34" charset="0"/>
                        </a:rPr>
                        <a:t> 6</a:t>
                      </a:r>
                      <a:endParaRPr lang="en-US" b="0" dirty="0">
                        <a:latin typeface="Arial" panose="020B0604020202020204" pitchFamily="34" charset="0"/>
                        <a:cs typeface="Arial" panose="020B0604020202020204" pitchFamily="34" charset="0"/>
                      </a:endParaRPr>
                    </a:p>
                  </a:txBody>
                  <a:tcPr/>
                </a:tc>
                <a:tc>
                  <a:txBody>
                    <a:bodyPr/>
                    <a:lstStyle/>
                    <a:p>
                      <a:r>
                        <a:rPr lang="en-US" sz="2000" dirty="0">
                          <a:latin typeface="Arial" panose="020B0604020202020204" pitchFamily="34" charset="0"/>
                          <a:cs typeface="Arial" panose="020B0604020202020204" pitchFamily="34" charset="0"/>
                        </a:rPr>
                        <a:t>346</a:t>
                      </a:r>
                    </a:p>
                  </a:txBody>
                  <a:tcPr/>
                </a:tc>
                <a:tc>
                  <a:txBody>
                    <a:bodyPr/>
                    <a:lstStyle/>
                    <a:p>
                      <a:r>
                        <a:rPr lang="en-US" sz="2000" dirty="0">
                          <a:latin typeface="Arial" panose="020B0604020202020204" pitchFamily="34" charset="0"/>
                          <a:cs typeface="Arial" panose="020B0604020202020204" pitchFamily="34" charset="0"/>
                        </a:rPr>
                        <a:t>389</a:t>
                      </a:r>
                    </a:p>
                  </a:txBody>
                  <a:tcPr/>
                </a:tc>
                <a:tc>
                  <a:txBody>
                    <a:bodyPr/>
                    <a:lstStyle/>
                    <a:p>
                      <a:r>
                        <a:rPr lang="en-US" sz="2000" dirty="0">
                          <a:latin typeface="Arial" panose="020B0604020202020204" pitchFamily="34" charset="0"/>
                          <a:cs typeface="Arial" panose="020B0604020202020204" pitchFamily="34" charset="0"/>
                        </a:rPr>
                        <a:t>165</a:t>
                      </a:r>
                    </a:p>
                  </a:txBody>
                  <a:tcPr/>
                </a:tc>
                <a:extLst>
                  <a:ext uri="{0D108BD9-81ED-4DB2-BD59-A6C34878D82A}">
                    <a16:rowId xmlns="" xmlns:a16="http://schemas.microsoft.com/office/drawing/2014/main"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TOTAL</a:t>
                      </a:r>
                    </a:p>
                  </a:txBody>
                  <a:tcPr/>
                </a:tc>
                <a:tc>
                  <a:txBody>
                    <a:bodyPr/>
                    <a:lstStyle/>
                    <a:p>
                      <a:r>
                        <a:rPr lang="en-US" sz="2000" dirty="0">
                          <a:solidFill>
                            <a:srgbClr val="C00000"/>
                          </a:solidFill>
                          <a:latin typeface="Arial" panose="020B0604020202020204" pitchFamily="34" charset="0"/>
                          <a:cs typeface="Arial" panose="020B0604020202020204" pitchFamily="34" charset="0"/>
                        </a:rPr>
                        <a:t>2175</a:t>
                      </a:r>
                    </a:p>
                  </a:txBody>
                  <a:tcPr/>
                </a:tc>
                <a:tc>
                  <a:txBody>
                    <a:bodyPr/>
                    <a:lstStyle/>
                    <a:p>
                      <a:r>
                        <a:rPr lang="en-US" sz="2000" dirty="0">
                          <a:solidFill>
                            <a:srgbClr val="C00000"/>
                          </a:solidFill>
                          <a:latin typeface="Arial" panose="020B0604020202020204" pitchFamily="34" charset="0"/>
                          <a:cs typeface="Arial" panose="020B0604020202020204" pitchFamily="34" charset="0"/>
                        </a:rPr>
                        <a:t>2711</a:t>
                      </a:r>
                    </a:p>
                  </a:txBody>
                  <a:tcPr/>
                </a:tc>
                <a:tc>
                  <a:txBody>
                    <a:bodyPr/>
                    <a:lstStyle/>
                    <a:p>
                      <a:r>
                        <a:rPr lang="en-US" sz="2000" dirty="0">
                          <a:solidFill>
                            <a:srgbClr val="C00000"/>
                          </a:solidFill>
                          <a:latin typeface="Arial" panose="020B0604020202020204" pitchFamily="34" charset="0"/>
                          <a:cs typeface="Arial" panose="020B0604020202020204" pitchFamily="34" charset="0"/>
                        </a:rPr>
                        <a:t>1000</a:t>
                      </a:r>
                    </a:p>
                  </a:txBody>
                  <a:tcPr/>
                </a:tc>
                <a:extLst>
                  <a:ext uri="{0D108BD9-81ED-4DB2-BD59-A6C34878D82A}">
                    <a16:rowId xmlns="" xmlns:a16="http://schemas.microsoft.com/office/drawing/2014/main" val="10006"/>
                  </a:ext>
                </a:extLst>
              </a:tr>
              <a:tr h="61534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C00000"/>
                          </a:solidFill>
                          <a:latin typeface="Arial" panose="020B0604020202020204" pitchFamily="34" charset="0"/>
                          <a:cs typeface="Arial" panose="020B0604020202020204" pitchFamily="34" charset="0"/>
                        </a:rPr>
                        <a:t>%</a:t>
                      </a:r>
                    </a:p>
                  </a:txBody>
                  <a:tcPr/>
                </a:tc>
                <a:tc>
                  <a:txBody>
                    <a:bodyPr/>
                    <a:lstStyle/>
                    <a:p>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007"/>
                  </a:ext>
                </a:extLst>
              </a:tr>
            </a:tbl>
          </a:graphicData>
        </a:graphic>
      </p:graphicFrame>
      <p:sp>
        <p:nvSpPr>
          <p:cNvPr id="4" name="TextBox 3">
            <a:extLst>
              <a:ext uri="{FF2B5EF4-FFF2-40B4-BE49-F238E27FC236}">
                <a16:creationId xmlns="" xmlns:a16="http://schemas.microsoft.com/office/drawing/2014/main" id="{086AA706-29A7-407C-A30F-5C6E31D254F3}"/>
              </a:ext>
            </a:extLst>
          </p:cNvPr>
          <p:cNvSpPr txBox="1"/>
          <p:nvPr/>
        </p:nvSpPr>
        <p:spPr>
          <a:xfrm>
            <a:off x="759600" y="5268001"/>
            <a:ext cx="8042399" cy="1477328"/>
          </a:xfrm>
          <a:prstGeom prst="rect">
            <a:avLst/>
          </a:prstGeom>
          <a:noFill/>
        </p:spPr>
        <p:txBody>
          <a:bodyPr wrap="square" rtlCol="0">
            <a:spAutoFit/>
          </a:bodyPr>
          <a:lstStyle/>
          <a:p>
            <a:r>
              <a:rPr lang="en-US" sz="2400" dirty="0">
                <a:solidFill>
                  <a:srgbClr val="C00000"/>
                </a:solidFill>
                <a:latin typeface="Arial" panose="020B0604020202020204" pitchFamily="34" charset="0"/>
                <a:cs typeface="Arial" panose="020B0604020202020204" pitchFamily="34" charset="0"/>
              </a:rPr>
              <a:t>DO NOT WRITE THESE NUMBERS ON DATA TABLE. Use them to </a:t>
            </a:r>
            <a:r>
              <a:rPr lang="en-US" sz="2400" dirty="0" err="1">
                <a:solidFill>
                  <a:srgbClr val="C00000"/>
                </a:solidFill>
                <a:latin typeface="Arial" panose="020B0604020202020204" pitchFamily="34" charset="0"/>
                <a:cs typeface="Arial" panose="020B0604020202020204" pitchFamily="34" charset="0"/>
              </a:rPr>
              <a:t>calulate</a:t>
            </a:r>
            <a:r>
              <a:rPr lang="en-US" sz="2400" dirty="0">
                <a:solidFill>
                  <a:srgbClr val="C00000"/>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The % is what you write on the </a:t>
            </a:r>
            <a:r>
              <a:rPr lang="en-US" sz="2400" b="1" dirty="0" err="1">
                <a:solidFill>
                  <a:srgbClr val="C00000"/>
                </a:solidFill>
                <a:latin typeface="Arial" panose="020B0604020202020204" pitchFamily="34" charset="0"/>
                <a:cs typeface="Arial" panose="020B0604020202020204" pitchFamily="34" charset="0"/>
              </a:rPr>
              <a:t>the</a:t>
            </a:r>
            <a:r>
              <a:rPr lang="en-US" sz="2400" b="1" dirty="0">
                <a:solidFill>
                  <a:srgbClr val="C00000"/>
                </a:solidFill>
                <a:latin typeface="Arial" panose="020B0604020202020204" pitchFamily="34" charset="0"/>
                <a:cs typeface="Arial" panose="020B0604020202020204" pitchFamily="34" charset="0"/>
              </a:rPr>
              <a:t> table in the last column.</a:t>
            </a:r>
          </a:p>
          <a:p>
            <a:endParaRPr lang="en-US" dirty="0"/>
          </a:p>
        </p:txBody>
      </p:sp>
      <p:sp>
        <p:nvSpPr>
          <p:cNvPr id="5" name="TextBox 4"/>
          <p:cNvSpPr txBox="1"/>
          <p:nvPr/>
        </p:nvSpPr>
        <p:spPr>
          <a:xfrm>
            <a:off x="2417736" y="464948"/>
            <a:ext cx="5548393" cy="646331"/>
          </a:xfrm>
          <a:prstGeom prst="rect">
            <a:avLst/>
          </a:prstGeom>
          <a:noFill/>
        </p:spPr>
        <p:txBody>
          <a:bodyPr wrap="square" rtlCol="0">
            <a:spAutoFit/>
          </a:bodyPr>
          <a:lstStyle/>
          <a:p>
            <a:r>
              <a:rPr lang="en-US" sz="3600" dirty="0" smtClean="0"/>
              <a:t>Sample 5-class data:</a:t>
            </a:r>
            <a:endParaRPr lang="en-US" sz="3600" dirty="0"/>
          </a:p>
        </p:txBody>
      </p:sp>
    </p:spTree>
    <p:extLst>
      <p:ext uri="{BB962C8B-B14F-4D97-AF65-F5344CB8AC3E}">
        <p14:creationId xmlns:p14="http://schemas.microsoft.com/office/powerpoint/2010/main" val="9995348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81000" y="345513"/>
            <a:ext cx="8382000" cy="5803900"/>
          </a:xfrm>
        </p:spPr>
        <p:txBody>
          <a:bodyPr>
            <a:normAutofit fontScale="92500" lnSpcReduction="10000"/>
          </a:bodyPr>
          <a:lstStyle/>
          <a:p>
            <a:pPr marL="457200" indent="-457200">
              <a:lnSpc>
                <a:spcPct val="110000"/>
              </a:lnSpc>
              <a:spcBef>
                <a:spcPts val="0"/>
              </a:spcBef>
              <a:spcAft>
                <a:spcPts val="600"/>
              </a:spcAft>
              <a:buFont typeface="+mj-lt"/>
              <a:buAutoNum type="arabicPeriod"/>
            </a:pPr>
            <a:r>
              <a:rPr lang="en-US" dirty="0">
                <a:latin typeface="Arial" panose="020B0604020202020204" pitchFamily="34" charset="0"/>
                <a:cs typeface="Arial" panose="020B0604020202020204" pitchFamily="34" charset="0"/>
              </a:rPr>
              <a:t>What happened to the gene pool between the first and second generations?</a:t>
            </a:r>
          </a:p>
          <a:p>
            <a:pPr marL="857250" lvl="1" indent="-457200">
              <a:lnSpc>
                <a:spcPct val="110000"/>
              </a:lnSpc>
              <a:spcBef>
                <a:spcPts val="0"/>
              </a:spcBef>
              <a:spcAft>
                <a:spcPts val="600"/>
              </a:spcAft>
            </a:pPr>
            <a:r>
              <a:rPr lang="en-US" sz="2800" dirty="0">
                <a:latin typeface="Arial" panose="020B0604020202020204" pitchFamily="34" charset="0"/>
                <a:cs typeface="Arial" panose="020B0604020202020204" pitchFamily="34" charset="0"/>
              </a:rPr>
              <a:t>Do you think this would continue?</a:t>
            </a:r>
          </a:p>
          <a:p>
            <a:pPr marL="857250" lvl="1" indent="-457200">
              <a:lnSpc>
                <a:spcPct val="110000"/>
              </a:lnSpc>
              <a:spcBef>
                <a:spcPts val="0"/>
              </a:spcBef>
              <a:spcAft>
                <a:spcPts val="600"/>
              </a:spcAft>
            </a:pPr>
            <a:r>
              <a:rPr lang="en-US" sz="2800" dirty="0">
                <a:latin typeface="Arial" panose="020B0604020202020204" pitchFamily="34" charset="0"/>
                <a:cs typeface="Arial" panose="020B0604020202020204" pitchFamily="34" charset="0"/>
              </a:rPr>
              <a:t>Is there anything that could change it?</a:t>
            </a:r>
          </a:p>
          <a:p>
            <a:pPr marL="457200" indent="-457200">
              <a:lnSpc>
                <a:spcPct val="110000"/>
              </a:lnSpc>
              <a:spcBef>
                <a:spcPts val="0"/>
              </a:spcBef>
              <a:spcAft>
                <a:spcPts val="600"/>
              </a:spcAft>
              <a:buFont typeface="+mj-lt"/>
              <a:buAutoNum type="arabicPeriod"/>
            </a:pPr>
            <a:r>
              <a:rPr lang="en-US" dirty="0">
                <a:latin typeface="Arial" panose="020B0604020202020204" pitchFamily="34" charset="0"/>
                <a:cs typeface="Arial" panose="020B0604020202020204" pitchFamily="34" charset="0"/>
              </a:rPr>
              <a:t>Did the # of individuals with each genotype (WW, WR/RW, RR) stay the same? </a:t>
            </a:r>
          </a:p>
          <a:p>
            <a:pPr marL="457200" indent="-457200">
              <a:lnSpc>
                <a:spcPct val="110000"/>
              </a:lnSpc>
              <a:spcBef>
                <a:spcPts val="0"/>
              </a:spcBef>
              <a:spcAft>
                <a:spcPts val="600"/>
              </a:spcAft>
              <a:buFont typeface="+mj-lt"/>
              <a:buAutoNum type="arabicPeriod"/>
            </a:pPr>
            <a:r>
              <a:rPr lang="en-US" dirty="0">
                <a:latin typeface="Arial" panose="020B0604020202020204" pitchFamily="34" charset="0"/>
                <a:cs typeface="Arial" panose="020B0604020202020204" pitchFamily="34" charset="0"/>
              </a:rPr>
              <a:t>Does knowing the make up of the gene pool allow us to predict accurately the genotypic make up of the next generation? </a:t>
            </a:r>
          </a:p>
          <a:p>
            <a:pPr>
              <a:lnSpc>
                <a:spcPct val="110000"/>
              </a:lnSpc>
              <a:spcBef>
                <a:spcPts val="0"/>
              </a:spcBef>
              <a:spcAft>
                <a:spcPts val="600"/>
              </a:spcAft>
            </a:pPr>
            <a:r>
              <a:rPr lang="en-US" dirty="0" smtClean="0">
                <a:solidFill>
                  <a:srgbClr val="C00000"/>
                </a:solidFill>
                <a:latin typeface="Arial" panose="020B0604020202020204" pitchFamily="34" charset="0"/>
                <a:cs typeface="Arial" panose="020B0604020202020204" pitchFamily="34" charset="0"/>
              </a:rPr>
              <a:t>(“Predictions” here are the “Mathematically </a:t>
            </a:r>
            <a:r>
              <a:rPr lang="en-US" dirty="0">
                <a:solidFill>
                  <a:srgbClr val="C00000"/>
                </a:solidFill>
                <a:latin typeface="Arial" panose="020B0604020202020204" pitchFamily="34" charset="0"/>
                <a:cs typeface="Arial" panose="020B0604020202020204" pitchFamily="34" charset="0"/>
              </a:rPr>
              <a:t>Expected” </a:t>
            </a:r>
            <a:r>
              <a:rPr lang="en-US" dirty="0" smtClean="0">
                <a:solidFill>
                  <a:srgbClr val="C00000"/>
                </a:solidFill>
                <a:latin typeface="Arial" panose="020B0604020202020204" pitchFamily="34" charset="0"/>
                <a:cs typeface="Arial" panose="020B0604020202020204" pitchFamily="34" charset="0"/>
              </a:rPr>
              <a:t>values, so</a:t>
            </a:r>
            <a:r>
              <a:rPr lang="en-US" dirty="0">
                <a:solidFill>
                  <a:srgbClr val="C00000"/>
                </a:solidFill>
                <a:latin typeface="Arial" panose="020B0604020202020204" pitchFamily="34" charset="0"/>
                <a:cs typeface="Arial" panose="020B0604020202020204" pitchFamily="34" charset="0"/>
              </a:rPr>
              <a:t>: </a:t>
            </a:r>
            <a:endParaRPr lang="en-US" dirty="0" smtClean="0">
              <a:solidFill>
                <a:srgbClr val="C00000"/>
              </a:solidFill>
              <a:latin typeface="Arial" panose="020B0604020202020204" pitchFamily="34" charset="0"/>
              <a:cs typeface="Arial" panose="020B0604020202020204" pitchFamily="34" charset="0"/>
            </a:endParaRPr>
          </a:p>
          <a:p>
            <a:pPr>
              <a:lnSpc>
                <a:spcPct val="110000"/>
              </a:lnSpc>
              <a:spcBef>
                <a:spcPts val="0"/>
              </a:spcBef>
              <a:spcAft>
                <a:spcPts val="600"/>
              </a:spcAft>
            </a:pPr>
            <a:r>
              <a:rPr lang="en-US" dirty="0" smtClean="0">
                <a:solidFill>
                  <a:srgbClr val="C00000"/>
                </a:solidFill>
                <a:latin typeface="Arial" panose="020B0604020202020204" pitchFamily="34" charset="0"/>
                <a:cs typeface="Arial" panose="020B0604020202020204" pitchFamily="34" charset="0"/>
              </a:rPr>
              <a:t>WW </a:t>
            </a:r>
            <a:r>
              <a:rPr lang="en-US" dirty="0">
                <a:solidFill>
                  <a:srgbClr val="C00000"/>
                </a:solidFill>
                <a:latin typeface="Arial" panose="020B0604020202020204" pitchFamily="34" charset="0"/>
                <a:cs typeface="Arial" panose="020B0604020202020204" pitchFamily="34" charset="0"/>
              </a:rPr>
              <a:t>= 36%    WR/RW = 48%     RR = 16%)</a:t>
            </a:r>
          </a:p>
          <a:p>
            <a:pPr marL="457200" indent="-457200">
              <a:buFont typeface="+mj-lt"/>
              <a:buAutoNum type="arabicPeriod"/>
            </a:pPr>
            <a:endParaRPr lang="en-US" sz="24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94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839911" y="190725"/>
            <a:ext cx="5464175" cy="990600"/>
          </a:xfrm>
        </p:spPr>
        <p:txBody>
          <a:bodyPr>
            <a:normAutofit/>
          </a:bodyPr>
          <a:lstStyle/>
          <a:p>
            <a:r>
              <a:rPr lang="en-US" b="1" i="1" dirty="0">
                <a:latin typeface="Arial" panose="020B0604020202020204" pitchFamily="34" charset="0"/>
                <a:cs typeface="Arial" panose="020B0604020202020204" pitchFamily="34" charset="0"/>
              </a:rPr>
              <a:t>What did we learn?</a:t>
            </a:r>
          </a:p>
        </p:txBody>
      </p:sp>
      <p:sp>
        <p:nvSpPr>
          <p:cNvPr id="3" name="Content Placeholder 2"/>
          <p:cNvSpPr>
            <a:spLocks noGrp="1"/>
          </p:cNvSpPr>
          <p:nvPr>
            <p:ph idx="4294967295"/>
          </p:nvPr>
        </p:nvSpPr>
        <p:spPr>
          <a:xfrm>
            <a:off x="363535" y="1238925"/>
            <a:ext cx="8416925" cy="5075238"/>
          </a:xfrm>
        </p:spPr>
        <p:txBody>
          <a:bodyPr>
            <a:normAutofit fontScale="92500"/>
          </a:bodyPr>
          <a:lstStyle/>
          <a:p>
            <a:pPr marL="514350" indent="-514350">
              <a:buAutoNum type="arabicPeriod"/>
            </a:pPr>
            <a:r>
              <a:rPr lang="en-US" sz="2600" dirty="0">
                <a:latin typeface="Arial" panose="020B0604020202020204" pitchFamily="34" charset="0"/>
                <a:cs typeface="Arial" panose="020B0604020202020204" pitchFamily="34" charset="0"/>
              </a:rPr>
              <a:t>Were we able to predict accurately the genotypes in the next generation using the frequencies of alleles in the gene pool?</a:t>
            </a:r>
          </a:p>
          <a:p>
            <a:pPr marL="914400" lvl="1" indent="-514350">
              <a:buFont typeface="+mj-lt"/>
              <a:buAutoNum type="alphaLcPeriod"/>
            </a:pPr>
            <a:r>
              <a:rPr lang="en-US" sz="2600" dirty="0">
                <a:latin typeface="Arial" panose="020B0604020202020204" pitchFamily="34" charset="0"/>
                <a:cs typeface="Arial" panose="020B0604020202020204" pitchFamily="34" charset="0"/>
              </a:rPr>
              <a:t>Is this idea in our model?</a:t>
            </a:r>
          </a:p>
          <a:p>
            <a:pPr marL="914400" lvl="1" indent="-514350">
              <a:buFont typeface="+mj-lt"/>
              <a:buAutoNum type="alphaLcPeriod"/>
            </a:pPr>
            <a:r>
              <a:rPr lang="en-US" sz="2600" dirty="0">
                <a:latin typeface="Arial" panose="020B0604020202020204" pitchFamily="34" charset="0"/>
                <a:cs typeface="Arial" panose="020B0604020202020204" pitchFamily="34" charset="0"/>
              </a:rPr>
              <a:t>If not,  does it belong there as a factor in determining how many individuals in a population have a trait</a:t>
            </a:r>
            <a:r>
              <a:rPr lang="en-US" sz="2600" dirty="0" smtClean="0">
                <a:latin typeface="Arial" panose="020B0604020202020204" pitchFamily="34" charset="0"/>
                <a:cs typeface="Arial" panose="020B0604020202020204" pitchFamily="34" charset="0"/>
              </a:rPr>
              <a:t>?</a:t>
            </a:r>
            <a:endParaRPr lang="en-US" sz="2600" dirty="0">
              <a:latin typeface="Arial" panose="020B0604020202020204" pitchFamily="34" charset="0"/>
              <a:cs typeface="Arial" panose="020B0604020202020204" pitchFamily="34" charset="0"/>
            </a:endParaRPr>
          </a:p>
          <a:p>
            <a:pPr marL="457200" lvl="1" indent="0">
              <a:buNone/>
            </a:pPr>
            <a:endParaRPr lang="en-US" sz="2600" dirty="0">
              <a:latin typeface="Arial" panose="020B0604020202020204" pitchFamily="34" charset="0"/>
              <a:cs typeface="Arial" panose="020B0604020202020204" pitchFamily="34" charset="0"/>
            </a:endParaRPr>
          </a:p>
          <a:p>
            <a:pPr marL="514350" indent="-514350">
              <a:buAutoNum type="arabicPeriod"/>
            </a:pPr>
            <a:r>
              <a:rPr lang="en-US" sz="2600" dirty="0">
                <a:latin typeface="Arial" panose="020B0604020202020204" pitchFamily="34" charset="0"/>
                <a:cs typeface="Arial" panose="020B0604020202020204" pitchFamily="34" charset="0"/>
              </a:rPr>
              <a:t>What happens to the frequency of alleles from one generation to the next?</a:t>
            </a:r>
          </a:p>
          <a:p>
            <a:pPr marL="914400" lvl="1" indent="-514350">
              <a:buFont typeface="+mj-lt"/>
              <a:buAutoNum type="alphaLcPeriod"/>
            </a:pPr>
            <a:r>
              <a:rPr lang="en-US" sz="2600" dirty="0">
                <a:latin typeface="Arial" panose="020B0604020202020204" pitchFamily="34" charset="0"/>
                <a:cs typeface="Arial" panose="020B0604020202020204" pitchFamily="34" charset="0"/>
              </a:rPr>
              <a:t>Under what conditions is this true?</a:t>
            </a:r>
          </a:p>
          <a:p>
            <a:pPr marL="914400" lvl="1" indent="-514350">
              <a:buFont typeface="+mj-lt"/>
              <a:buAutoNum type="alphaLcPeriod"/>
            </a:pPr>
            <a:r>
              <a:rPr lang="en-US" sz="2600" dirty="0" smtClean="0">
                <a:latin typeface="Arial" panose="020B0604020202020204" pitchFamily="34" charset="0"/>
                <a:cs typeface="Arial" panose="020B0604020202020204" pitchFamily="34" charset="0"/>
              </a:rPr>
              <a:t>Is this idea important in explaining how gene pools behave? Shall </a:t>
            </a:r>
            <a:r>
              <a:rPr lang="en-US" sz="2600" dirty="0">
                <a:latin typeface="Arial" panose="020B0604020202020204" pitchFamily="34" charset="0"/>
                <a:cs typeface="Arial" panose="020B0604020202020204" pitchFamily="34" charset="0"/>
              </a:rPr>
              <a:t>we add </a:t>
            </a:r>
            <a:r>
              <a:rPr lang="en-US" sz="2600" dirty="0" smtClean="0">
                <a:latin typeface="Arial" panose="020B0604020202020204" pitchFamily="34" charset="0"/>
                <a:cs typeface="Arial" panose="020B0604020202020204" pitchFamily="34" charset="0"/>
              </a:rPr>
              <a:t>it to </a:t>
            </a:r>
            <a:r>
              <a:rPr lang="en-US" sz="2600" dirty="0">
                <a:latin typeface="Arial" panose="020B0604020202020204" pitchFamily="34" charset="0"/>
                <a:cs typeface="Arial" panose="020B0604020202020204" pitchFamily="34" charset="0"/>
              </a:rPr>
              <a:t>our model?</a:t>
            </a:r>
          </a:p>
          <a:p>
            <a:pPr marL="457200" lvl="1" indent="0">
              <a:buNone/>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8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884238"/>
            <a:ext cx="8229600" cy="1143000"/>
          </a:xfrm>
        </p:spPr>
        <p:txBody>
          <a:bodyPr>
            <a:normAutofit fontScale="90000"/>
          </a:bodyPr>
          <a:lstStyle/>
          <a:p>
            <a:r>
              <a:rPr lang="en-US" sz="3600" dirty="0"/>
              <a:t/>
            </a:r>
            <a:br>
              <a:rPr lang="en-US" sz="3600" dirty="0"/>
            </a:br>
            <a:r>
              <a:rPr lang="en-US" sz="3600" dirty="0"/>
              <a:t> </a:t>
            </a:r>
          </a:p>
        </p:txBody>
      </p:sp>
      <p:sp>
        <p:nvSpPr>
          <p:cNvPr id="4" name="TextBox 3"/>
          <p:cNvSpPr txBox="1"/>
          <p:nvPr/>
        </p:nvSpPr>
        <p:spPr>
          <a:xfrm>
            <a:off x="914399" y="217811"/>
            <a:ext cx="7339584" cy="6494085"/>
          </a:xfrm>
          <a:prstGeom prst="rect">
            <a:avLst/>
          </a:prstGeom>
          <a:noFill/>
        </p:spPr>
        <p:txBody>
          <a:bodyPr wrap="square" rtlCol="0">
            <a:spAutoFit/>
          </a:bodyPr>
          <a:lstStyle/>
          <a:p>
            <a:pPr marL="400050" lvl="1"/>
            <a:r>
              <a:rPr lang="en-US" sz="2800" i="1" dirty="0">
                <a:solidFill>
                  <a:schemeClr val="accent1">
                    <a:lumMod val="75000"/>
                  </a:schemeClr>
                </a:solidFill>
                <a:latin typeface="Arial" panose="020B0604020202020204" pitchFamily="34" charset="0"/>
                <a:cs typeface="Arial" panose="020B0604020202020204" pitchFamily="34" charset="0"/>
              </a:rPr>
              <a:t>In </a:t>
            </a:r>
            <a:r>
              <a:rPr lang="en-US" sz="2800" i="1" dirty="0" smtClean="0">
                <a:solidFill>
                  <a:schemeClr val="accent1">
                    <a:lumMod val="75000"/>
                  </a:schemeClr>
                </a:solidFill>
                <a:latin typeface="Arial" panose="020B0604020202020204" pitchFamily="34" charset="0"/>
                <a:cs typeface="Arial" panose="020B0604020202020204" pitchFamily="34" charset="0"/>
              </a:rPr>
              <a:t>the lab, the frequencies of alleles from one generation to the next didn’t change - but are there factors that could lead to a different result?</a:t>
            </a:r>
          </a:p>
          <a:p>
            <a:pPr marL="400050" lvl="1"/>
            <a:endParaRPr lang="en-US" sz="3200" dirty="0" smtClean="0">
              <a:latin typeface="Arial" panose="020B0604020202020204" pitchFamily="34" charset="0"/>
              <a:cs typeface="Arial" panose="020B0604020202020204" pitchFamily="34" charset="0"/>
            </a:endParaRPr>
          </a:p>
          <a:p>
            <a:pPr marL="400050" lvl="1"/>
            <a:r>
              <a:rPr lang="en-US" sz="3200" b="1" dirty="0" smtClean="0">
                <a:latin typeface="Arial" panose="020B0604020202020204" pitchFamily="34" charset="0"/>
                <a:cs typeface="Arial" panose="020B0604020202020204" pitchFamily="34" charset="0"/>
              </a:rPr>
              <a:t>In Doodle </a:t>
            </a:r>
            <a:r>
              <a:rPr lang="en-US" sz="3200" b="1" dirty="0">
                <a:latin typeface="Arial" panose="020B0604020202020204" pitchFamily="34" charset="0"/>
                <a:cs typeface="Arial" panose="020B0604020202020204" pitchFamily="34" charset="0"/>
              </a:rPr>
              <a:t>Box E</a:t>
            </a:r>
            <a:r>
              <a:rPr lang="en-US" sz="3200" dirty="0">
                <a:latin typeface="Arial" panose="020B0604020202020204" pitchFamily="34" charset="0"/>
                <a:cs typeface="Arial" panose="020B0604020202020204" pitchFamily="34" charset="0"/>
              </a:rPr>
              <a:t>, write your ideas about </a:t>
            </a:r>
            <a:r>
              <a:rPr lang="en-US" sz="3200" dirty="0" smtClean="0">
                <a:latin typeface="Arial" panose="020B0604020202020204" pitchFamily="34" charset="0"/>
                <a:cs typeface="Arial" panose="020B0604020202020204" pitchFamily="34" charset="0"/>
              </a:rPr>
              <a:t>factors that could possibly change </a:t>
            </a:r>
            <a:r>
              <a:rPr lang="en-US" sz="3200" dirty="0">
                <a:latin typeface="Arial" panose="020B0604020202020204" pitchFamily="34" charset="0"/>
                <a:cs typeface="Arial" panose="020B0604020202020204" pitchFamily="34" charset="0"/>
              </a:rPr>
              <a:t>the frequencies of </a:t>
            </a:r>
            <a:r>
              <a:rPr lang="en-US" sz="3200" dirty="0" smtClean="0">
                <a:latin typeface="Arial" panose="020B0604020202020204" pitchFamily="34" charset="0"/>
                <a:cs typeface="Arial" panose="020B0604020202020204" pitchFamily="34" charset="0"/>
              </a:rPr>
              <a:t>alleles between generations.</a:t>
            </a:r>
          </a:p>
          <a:p>
            <a:pPr marL="400050" lvl="1"/>
            <a:endParaRPr lang="en-US" sz="3200" dirty="0">
              <a:latin typeface="Arial" panose="020B0604020202020204" pitchFamily="34" charset="0"/>
              <a:cs typeface="Arial" panose="020B0604020202020204" pitchFamily="34" charset="0"/>
            </a:endParaRPr>
          </a:p>
          <a:p>
            <a:pPr marL="400050" lvl="1"/>
            <a:r>
              <a:rPr lang="en-US" sz="2800" dirty="0" smtClean="0">
                <a:latin typeface="Arial" panose="020B0604020202020204" pitchFamily="34" charset="0"/>
                <a:cs typeface="Arial" panose="020B0604020202020204" pitchFamily="34" charset="0"/>
              </a:rPr>
              <a:t>(In the discussion questions, what </a:t>
            </a:r>
            <a:r>
              <a:rPr lang="en-US" sz="2800" dirty="0">
                <a:latin typeface="Arial" panose="020B0604020202020204" pitchFamily="34" charset="0"/>
                <a:cs typeface="Arial" panose="020B0604020202020204" pitchFamily="34" charset="0"/>
              </a:rPr>
              <a:t>did you predict would happen if one allele combination resulted in a lethal phenotype</a:t>
            </a:r>
            <a:r>
              <a:rPr lang="en-US" sz="2800" dirty="0" smtClean="0">
                <a:latin typeface="Arial" panose="020B0604020202020204" pitchFamily="34" charset="0"/>
                <a:cs typeface="Arial" panose="020B0604020202020204" pitchFamily="34" charset="0"/>
              </a:rPr>
              <a:t>?)</a:t>
            </a:r>
            <a:endParaRPr lang="en-US" sz="3600" dirty="0">
              <a:latin typeface="Arial" panose="020B0604020202020204" pitchFamily="34" charset="0"/>
              <a:cs typeface="Arial" panose="020B0604020202020204" pitchFamily="34" charset="0"/>
            </a:endParaRPr>
          </a:p>
        </p:txBody>
      </p:sp>
      <p:pic>
        <p:nvPicPr>
          <p:cNvPr id="9" name="pasted-image.pdf">
            <a:extLst>
              <a:ext uri="{FF2B5EF4-FFF2-40B4-BE49-F238E27FC236}">
                <a16:creationId xmlns="" xmlns:a16="http://schemas.microsoft.com/office/drawing/2014/main" id="{1AF7AF8A-E1C5-4589-BBA0-7EE1B1D1C2EC}"/>
              </a:ext>
            </a:extLst>
          </p:cNvPr>
          <p:cNvPicPr>
            <a:picLocks noChangeAspect="1"/>
          </p:cNvPicPr>
          <p:nvPr/>
        </p:nvPicPr>
        <p:blipFill>
          <a:blip r:embed="rId3"/>
          <a:stretch>
            <a:fillRect/>
          </a:stretch>
        </p:blipFill>
        <p:spPr>
          <a:xfrm>
            <a:off x="267362" y="2445692"/>
            <a:ext cx="798127" cy="804682"/>
          </a:xfrm>
          <a:prstGeom prst="rect">
            <a:avLst/>
          </a:prstGeom>
          <a:ln w="12700">
            <a:miter lim="400000"/>
          </a:ln>
        </p:spPr>
      </p:pic>
    </p:spTree>
    <p:extLst>
      <p:ext uri="{BB962C8B-B14F-4D97-AF65-F5344CB8AC3E}">
        <p14:creationId xmlns:p14="http://schemas.microsoft.com/office/powerpoint/2010/main" val="85522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1F6F77-A125-4239-B970-CFDAF9E3DD66}"/>
              </a:ext>
            </a:extLst>
          </p:cNvPr>
          <p:cNvSpPr>
            <a:spLocks noGrp="1"/>
          </p:cNvSpPr>
          <p:nvPr>
            <p:ph type="title"/>
          </p:nvPr>
        </p:nvSpPr>
        <p:spPr/>
        <p:txBody>
          <a:bodyPr>
            <a:normAutofit fontScale="90000"/>
          </a:bodyPr>
          <a:lstStyle/>
          <a:p>
            <a:r>
              <a:rPr lang="en-US" dirty="0"/>
              <a:t>LS03 Teacher Resources: What did we figure out?</a:t>
            </a:r>
          </a:p>
        </p:txBody>
      </p:sp>
      <p:sp>
        <p:nvSpPr>
          <p:cNvPr id="3" name="Text Placeholder 2">
            <a:extLst>
              <a:ext uri="{FF2B5EF4-FFF2-40B4-BE49-F238E27FC236}">
                <a16:creationId xmlns:a16="http://schemas.microsoft.com/office/drawing/2014/main" xmlns="" id="{3F4C54C8-6500-4FCD-9CD1-8774A086E187}"/>
              </a:ext>
            </a:extLst>
          </p:cNvPr>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cs typeface="Arial" panose="020B0604020202020204" pitchFamily="34" charset="0"/>
              </a:rPr>
              <a:t>We have an initial model and are ready to explore further.</a:t>
            </a:r>
            <a:endParaRPr lang="en-US" dirty="0"/>
          </a:p>
        </p:txBody>
      </p:sp>
      <p:sp>
        <p:nvSpPr>
          <p:cNvPr id="4" name="Text Placeholder 3">
            <a:extLst>
              <a:ext uri="{FF2B5EF4-FFF2-40B4-BE49-F238E27FC236}">
                <a16:creationId xmlns:a16="http://schemas.microsoft.com/office/drawing/2014/main" xmlns="" id="{A66CCBD9-0B3D-4294-9A88-24F1465560DB}"/>
              </a:ext>
            </a:extLst>
          </p:cNvPr>
          <p:cNvSpPr>
            <a:spLocks noGrp="1"/>
          </p:cNvSpPr>
          <p:nvPr>
            <p:ph type="body" sz="quarter" idx="11"/>
          </p:nvPr>
        </p:nvSpPr>
        <p:spPr>
          <a:xfrm>
            <a:off x="434145" y="3254512"/>
            <a:ext cx="8416925" cy="1951037"/>
          </a:xfrm>
        </p:spPr>
        <p:txBody>
          <a:bodyPr/>
          <a:lstStyle/>
          <a:p>
            <a:r>
              <a:rPr lang="en-US" b="1" dirty="0">
                <a:cs typeface="Arial" panose="020B0604020202020204" pitchFamily="34" charset="0"/>
              </a:rPr>
              <a:t>LS03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3199743837"/>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2CA077-C356-4A51-8C8D-DDF0830CF51E}"/>
              </a:ext>
            </a:extLst>
          </p:cNvPr>
          <p:cNvSpPr>
            <a:spLocks noGrp="1"/>
          </p:cNvSpPr>
          <p:nvPr>
            <p:ph type="title"/>
          </p:nvPr>
        </p:nvSpPr>
        <p:spPr/>
        <p:txBody>
          <a:bodyPr>
            <a:normAutofit fontScale="90000"/>
          </a:bodyPr>
          <a:lstStyle/>
          <a:p>
            <a:r>
              <a:rPr lang="en-US" dirty="0"/>
              <a:t>LS04 Teacher Resources: What did we figure out?</a:t>
            </a:r>
          </a:p>
        </p:txBody>
      </p:sp>
      <p:sp>
        <p:nvSpPr>
          <p:cNvPr id="3" name="Text Placeholder 2">
            <a:extLst>
              <a:ext uri="{FF2B5EF4-FFF2-40B4-BE49-F238E27FC236}">
                <a16:creationId xmlns:a16="http://schemas.microsoft.com/office/drawing/2014/main" xmlns="" id="{902F1B4D-D457-4EC7-BF5E-CC5828F22D76}"/>
              </a:ext>
            </a:extLst>
          </p:cNvPr>
          <p:cNvSpPr>
            <a:spLocks noGrp="1"/>
          </p:cNvSpPr>
          <p:nvPr>
            <p:ph type="body" sz="quarter" idx="10"/>
          </p:nvPr>
        </p:nvSpPr>
        <p:spPr>
          <a:xfrm>
            <a:off x="434145" y="1159917"/>
            <a:ext cx="5815455" cy="1720083"/>
          </a:xfrm>
        </p:spPr>
        <p:txBody>
          <a:bodyPr>
            <a:noAutofit/>
          </a:bodyPr>
          <a:lstStyle/>
          <a:p>
            <a:r>
              <a:rPr lang="en-US" b="1" dirty="0"/>
              <a:t>What did we figure out?</a:t>
            </a:r>
          </a:p>
          <a:p>
            <a:r>
              <a:rPr lang="en-US" dirty="0"/>
              <a:t>We’ve concretely explored the concept of the “gene pool” and how it relates to the frequency of traits in the moment and over time. In doing so, we have begun to formalize one model idea about </a:t>
            </a:r>
            <a:r>
              <a:rPr lang="en-US" dirty="0" smtClean="0"/>
              <a:t>the</a:t>
            </a:r>
            <a:endParaRPr lang="en-US" dirty="0">
              <a:cs typeface="Arial" panose="020B0604020202020204" pitchFamily="34" charset="0"/>
            </a:endParaRPr>
          </a:p>
        </p:txBody>
      </p:sp>
      <p:sp>
        <p:nvSpPr>
          <p:cNvPr id="8" name="Text Placeholder 2">
            <a:extLst>
              <a:ext uri="{FF2B5EF4-FFF2-40B4-BE49-F238E27FC236}">
                <a16:creationId xmlns:a16="http://schemas.microsoft.com/office/drawing/2014/main" xmlns="" id="{902F1B4D-D457-4EC7-BF5E-CC5828F22D76}"/>
              </a:ext>
            </a:extLst>
          </p:cNvPr>
          <p:cNvSpPr>
            <a:spLocks noGrp="1"/>
          </p:cNvSpPr>
          <p:nvPr>
            <p:ph type="body" sz="quarter" idx="10"/>
          </p:nvPr>
        </p:nvSpPr>
        <p:spPr>
          <a:xfrm>
            <a:off x="434144" y="2809470"/>
            <a:ext cx="8425651" cy="1720083"/>
          </a:xfrm>
        </p:spPr>
        <p:txBody>
          <a:bodyPr>
            <a:noAutofit/>
          </a:bodyPr>
          <a:lstStyle/>
          <a:p>
            <a:r>
              <a:rPr lang="en-US" dirty="0" smtClean="0"/>
              <a:t>relationship </a:t>
            </a:r>
            <a:r>
              <a:rPr lang="en-US" dirty="0"/>
              <a:t>between allele frequencies and genotype frequencies and a second idea about how those remain stable in </a:t>
            </a:r>
            <a:r>
              <a:rPr lang="en-US" dirty="0" smtClean="0"/>
              <a:t>populations </a:t>
            </a:r>
            <a:r>
              <a:rPr lang="en-US" dirty="0"/>
              <a:t>where there is no selection at play. We </a:t>
            </a:r>
            <a:r>
              <a:rPr lang="en-US" dirty="0" smtClean="0"/>
              <a:t>have also begun to think about how selection might work in populations / gene pools.</a:t>
            </a:r>
            <a:endParaRPr lang="en-US" dirty="0">
              <a:cs typeface="Arial" panose="020B0604020202020204" pitchFamily="34" charset="0"/>
            </a:endParaRPr>
          </a:p>
        </p:txBody>
      </p:sp>
      <p:sp>
        <p:nvSpPr>
          <p:cNvPr id="9" name="Text Placeholder 3">
            <a:extLst>
              <a:ext uri="{FF2B5EF4-FFF2-40B4-BE49-F238E27FC236}">
                <a16:creationId xmlns:a16="http://schemas.microsoft.com/office/drawing/2014/main" xmlns="" id="{A66CCBD9-0B3D-4294-9A88-24F1465560DB}"/>
              </a:ext>
            </a:extLst>
          </p:cNvPr>
          <p:cNvSpPr>
            <a:spLocks noGrp="1"/>
          </p:cNvSpPr>
          <p:nvPr>
            <p:ph type="body" sz="quarter" idx="11"/>
          </p:nvPr>
        </p:nvSpPr>
        <p:spPr>
          <a:xfrm>
            <a:off x="442870" y="4173840"/>
            <a:ext cx="8416925" cy="1951037"/>
          </a:xfrm>
        </p:spPr>
        <p:txBody>
          <a:bodyPr/>
          <a:lstStyle/>
          <a:p>
            <a:r>
              <a:rPr lang="en-US" b="1" dirty="0" smtClean="0">
                <a:cs typeface="Arial" panose="020B0604020202020204" pitchFamily="34" charset="0"/>
              </a:rPr>
              <a:t>LS04 </a:t>
            </a:r>
            <a:r>
              <a:rPr lang="en-US" b="1" dirty="0">
                <a:cs typeface="Arial" panose="020B0604020202020204" pitchFamily="34" charset="0"/>
              </a:rPr>
              <a:t>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2380510885"/>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D02E58-2011-4F4E-ABC2-BE64DB18CC69}"/>
              </a:ext>
            </a:extLst>
          </p:cNvPr>
          <p:cNvSpPr>
            <a:spLocks noGrp="1"/>
          </p:cNvSpPr>
          <p:nvPr>
            <p:ph type="title"/>
          </p:nvPr>
        </p:nvSpPr>
        <p:spPr/>
        <p:txBody>
          <a:bodyPr>
            <a:normAutofit fontScale="90000"/>
          </a:bodyPr>
          <a:lstStyle/>
          <a:p>
            <a:r>
              <a:rPr lang="en-US" dirty="0"/>
              <a:t>LS05 Teacher Resource: Learning Segment Overview</a:t>
            </a:r>
          </a:p>
        </p:txBody>
      </p:sp>
      <p:sp>
        <p:nvSpPr>
          <p:cNvPr id="3" name="Text Placeholder 2">
            <a:extLst>
              <a:ext uri="{FF2B5EF4-FFF2-40B4-BE49-F238E27FC236}">
                <a16:creationId xmlns:a16="http://schemas.microsoft.com/office/drawing/2014/main" xmlns="" id="{E9213341-C076-4215-AF41-A2FBFA98C6B6}"/>
              </a:ext>
            </a:extLst>
          </p:cNvPr>
          <p:cNvSpPr>
            <a:spLocks noGrp="1"/>
          </p:cNvSpPr>
          <p:nvPr>
            <p:ph type="body" sz="quarter" idx="10"/>
          </p:nvPr>
        </p:nvSpPr>
        <p:spPr>
          <a:xfrm>
            <a:off x="2742012" y="979200"/>
            <a:ext cx="6078538" cy="2230237"/>
          </a:xfrm>
        </p:spPr>
        <p:txBody>
          <a:bodyPr>
            <a:normAutofit/>
          </a:bodyPr>
          <a:lstStyle/>
          <a:p>
            <a:r>
              <a:rPr lang="en-US" b="1" dirty="0"/>
              <a:t>P→</a:t>
            </a:r>
            <a:r>
              <a:rPr lang="en-US" b="1" dirty="0" smtClean="0"/>
              <a:t>M:</a:t>
            </a:r>
            <a:r>
              <a:rPr lang="en-US" dirty="0" smtClean="0"/>
              <a:t> </a:t>
            </a:r>
            <a:r>
              <a:rPr lang="en-US" dirty="0"/>
              <a:t>We return to the map of the </a:t>
            </a:r>
            <a:r>
              <a:rPr lang="en-US" dirty="0" err="1"/>
              <a:t>HbS</a:t>
            </a:r>
            <a:r>
              <a:rPr lang="en-US" dirty="0"/>
              <a:t> allele for Sickle Cell Anemia and learn a little about the disease and underlying traits so that we can explore ideas about how selection changes allele, genotype and trait frequencies.</a:t>
            </a:r>
          </a:p>
          <a:p>
            <a:r>
              <a:rPr lang="en-US" sz="1600" dirty="0" smtClean="0"/>
              <a:t>*</a:t>
            </a:r>
            <a:r>
              <a:rPr lang="en-US" sz="1600" dirty="0"/>
              <a:t>Time depends on a few different options in this learning segment.</a:t>
            </a:r>
          </a:p>
          <a:p>
            <a:endParaRPr lang="en-US" dirty="0"/>
          </a:p>
          <a:p>
            <a:pPr>
              <a:lnSpc>
                <a:spcPct val="120000"/>
              </a:lnSpc>
              <a:spcBef>
                <a:spcPts val="0"/>
              </a:spcBef>
            </a:pPr>
            <a:endParaRPr lang="en-US" dirty="0"/>
          </a:p>
        </p:txBody>
      </p:sp>
      <p:sp>
        <p:nvSpPr>
          <p:cNvPr id="4" name="Text Placeholder 3">
            <a:extLst>
              <a:ext uri="{FF2B5EF4-FFF2-40B4-BE49-F238E27FC236}">
                <a16:creationId xmlns:a16="http://schemas.microsoft.com/office/drawing/2014/main" xmlns="" id="{1C9D785B-3519-4934-9D55-C029A3C72721}"/>
              </a:ext>
            </a:extLst>
          </p:cNvPr>
          <p:cNvSpPr>
            <a:spLocks noGrp="1"/>
          </p:cNvSpPr>
          <p:nvPr>
            <p:ph type="body" sz="quarter" idx="11"/>
          </p:nvPr>
        </p:nvSpPr>
        <p:spPr>
          <a:xfrm>
            <a:off x="467750" y="2573552"/>
            <a:ext cx="2274262" cy="402737"/>
          </a:xfrm>
        </p:spPr>
        <p:txBody>
          <a:bodyPr/>
          <a:lstStyle/>
          <a:p>
            <a:r>
              <a:rPr lang="en-US" dirty="0"/>
              <a:t>Time: 40 to 75 </a:t>
            </a:r>
            <a:r>
              <a:rPr lang="en-US" dirty="0" smtClean="0"/>
              <a:t>mins*</a:t>
            </a:r>
            <a:endParaRPr lang="en-US" dirty="0"/>
          </a:p>
        </p:txBody>
      </p:sp>
      <p:sp>
        <p:nvSpPr>
          <p:cNvPr id="5" name="Text Placeholder 4">
            <a:extLst>
              <a:ext uri="{FF2B5EF4-FFF2-40B4-BE49-F238E27FC236}">
                <a16:creationId xmlns:a16="http://schemas.microsoft.com/office/drawing/2014/main" xmlns="" id="{844720D9-AEFC-4363-AAF1-9F1FFF4C2718}"/>
              </a:ext>
            </a:extLst>
          </p:cNvPr>
          <p:cNvSpPr>
            <a:spLocks noGrp="1"/>
          </p:cNvSpPr>
          <p:nvPr>
            <p:ph type="body" sz="quarter" idx="12"/>
          </p:nvPr>
        </p:nvSpPr>
        <p:spPr>
          <a:xfrm>
            <a:off x="323450" y="3108637"/>
            <a:ext cx="8497100" cy="2770163"/>
          </a:xfrm>
        </p:spPr>
        <p:txBody>
          <a:bodyPr>
            <a:normAutofit/>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a:ea typeface="Arial" charset="0"/>
                <a:cs typeface="Arial" charset="0"/>
              </a:rPr>
              <a:t>P</a:t>
            </a:r>
            <a:r>
              <a:rPr lang="en-US" dirty="0">
                <a:ea typeface="Arial" charset="0"/>
                <a:cs typeface="Arial" charset="0"/>
                <a:sym typeface="Helvetica Light"/>
              </a:rPr>
              <a:t>owerPoint</a:t>
            </a:r>
          </a:p>
          <a:p>
            <a:pPr marL="0" indent="0" defTabSz="410751" hangingPunct="0">
              <a:buNone/>
            </a:pPr>
            <a:r>
              <a:rPr lang="en-US" dirty="0" smtClean="0">
                <a:ea typeface="Arial" charset="0"/>
                <a:cs typeface="Arial" charset="0"/>
                <a:sym typeface="Helvetica Light"/>
              </a:rPr>
              <a:t>PV 05 Sickle </a:t>
            </a:r>
            <a:r>
              <a:rPr lang="en-US" dirty="0">
                <a:ea typeface="Arial" charset="0"/>
                <a:cs typeface="Arial" charset="0"/>
                <a:sym typeface="Helvetica Light"/>
              </a:rPr>
              <a:t>Cell </a:t>
            </a:r>
            <a:r>
              <a:rPr lang="en-US" dirty="0" smtClean="0">
                <a:ea typeface="Arial" charset="0"/>
                <a:cs typeface="Arial" charset="0"/>
                <a:sym typeface="Helvetica Light"/>
              </a:rPr>
              <a:t>Reading </a:t>
            </a:r>
            <a:r>
              <a:rPr lang="en-US" dirty="0">
                <a:ea typeface="Arial" charset="0"/>
                <a:cs typeface="Arial" charset="0"/>
                <a:sym typeface="Helvetica Light"/>
              </a:rPr>
              <a:t>(</a:t>
            </a:r>
            <a:r>
              <a:rPr lang="en-US" dirty="0" smtClean="0">
                <a:ea typeface="Arial" charset="0"/>
                <a:cs typeface="Arial" charset="0"/>
                <a:sym typeface="Helvetica Light"/>
              </a:rPr>
              <a:t>or </a:t>
            </a:r>
            <a:r>
              <a:rPr lang="en-US" dirty="0">
                <a:ea typeface="Arial" charset="0"/>
                <a:cs typeface="Arial" charset="0"/>
                <a:sym typeface="Helvetica Light"/>
              </a:rPr>
              <a:t>just use the </a:t>
            </a:r>
            <a:r>
              <a:rPr lang="en-US" dirty="0" smtClean="0">
                <a:ea typeface="Arial" charset="0"/>
                <a:cs typeface="Arial" charset="0"/>
                <a:sym typeface="Helvetica Light"/>
              </a:rPr>
              <a:t>PowerPoint </a:t>
            </a:r>
            <a:r>
              <a:rPr lang="en-US" dirty="0">
                <a:ea typeface="Arial" charset="0"/>
                <a:cs typeface="Arial" charset="0"/>
                <a:sym typeface="Helvetica Light"/>
              </a:rPr>
              <a:t>slides)</a:t>
            </a:r>
          </a:p>
          <a:p>
            <a:pPr marL="0" lvl="0" indent="0">
              <a:buNone/>
            </a:pPr>
            <a:r>
              <a:rPr lang="en-US" dirty="0" smtClean="0">
                <a:ea typeface="Arial" charset="0"/>
                <a:cs typeface="Arial" charset="0"/>
              </a:rPr>
              <a:t>All m</a:t>
            </a:r>
            <a:r>
              <a:rPr lang="en-US" dirty="0" smtClean="0">
                <a:ea typeface="Arial" charset="0"/>
                <a:cs typeface="Arial" charset="0"/>
              </a:rPr>
              <a:t>aterials </a:t>
            </a:r>
            <a:r>
              <a:rPr lang="en-US" dirty="0">
                <a:ea typeface="Arial" charset="0"/>
                <a:cs typeface="Arial" charset="0"/>
              </a:rPr>
              <a:t>for the bean/gene pool simulation, if students are going to try out their </a:t>
            </a:r>
            <a:r>
              <a:rPr lang="en-US" dirty="0" smtClean="0">
                <a:ea typeface="Arial" charset="0"/>
                <a:cs typeface="Arial" charset="0"/>
              </a:rPr>
              <a:t>designs</a:t>
            </a:r>
            <a:endParaRPr lang="en-US" dirty="0" smtClean="0">
              <a:ea typeface="Arial" charset="0"/>
              <a:cs typeface="Arial" charset="0"/>
            </a:endParaRPr>
          </a:p>
          <a:p>
            <a:pPr marL="0" lvl="0" indent="0">
              <a:buNone/>
            </a:pPr>
            <a:r>
              <a:rPr lang="en-US" dirty="0" smtClean="0">
                <a:ea typeface="Arial" charset="0"/>
                <a:cs typeface="Arial" charset="0"/>
              </a:rPr>
              <a:t>(See “PV </a:t>
            </a:r>
            <a:r>
              <a:rPr lang="en-US" dirty="0">
                <a:ea typeface="Arial" charset="0"/>
                <a:cs typeface="Arial" charset="0"/>
              </a:rPr>
              <a:t>04 TEACHER NOTES – Gene Pool </a:t>
            </a:r>
            <a:r>
              <a:rPr lang="en-US" dirty="0" smtClean="0">
                <a:ea typeface="Arial" charset="0"/>
                <a:cs typeface="Arial" charset="0"/>
              </a:rPr>
              <a:t>Simulation” for more information.)</a:t>
            </a:r>
          </a:p>
          <a:p>
            <a:pPr marL="0" lv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Websites of interest:</a:t>
            </a:r>
          </a:p>
          <a:p>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dirty="0"/>
          </a:p>
        </p:txBody>
      </p:sp>
    </p:spTree>
    <p:extLst>
      <p:ext uri="{BB962C8B-B14F-4D97-AF65-F5344CB8AC3E}">
        <p14:creationId xmlns:p14="http://schemas.microsoft.com/office/powerpoint/2010/main" val="2021307414"/>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a:t>LS01 </a:t>
            </a:r>
            <a:r>
              <a:rPr lang="en-US" dirty="0" smtClean="0"/>
              <a:t>Teacher </a:t>
            </a:r>
            <a:r>
              <a:rPr lang="en-US" dirty="0"/>
              <a:t>Resources: Learning Segment Overview</a:t>
            </a:r>
          </a:p>
        </p:txBody>
      </p:sp>
      <p:sp>
        <p:nvSpPr>
          <p:cNvPr id="3" name="Text Placeholder 2">
            <a:extLst>
              <a:ext uri="{FF2B5EF4-FFF2-40B4-BE49-F238E27FC236}">
                <a16:creationId xmlns:a16="http://schemas.microsoft.com/office/drawing/2014/main" xmlns="" id="{E383C8BA-F73E-4285-BC5F-3EFC81B2C385}"/>
              </a:ext>
            </a:extLst>
          </p:cNvPr>
          <p:cNvSpPr>
            <a:spLocks noGrp="1"/>
          </p:cNvSpPr>
          <p:nvPr>
            <p:ph type="body" sz="quarter" idx="10"/>
          </p:nvPr>
        </p:nvSpPr>
        <p:spPr/>
        <p:txBody>
          <a:bodyPr>
            <a:normAutofit/>
          </a:bodyPr>
          <a:lstStyle/>
          <a:p>
            <a:r>
              <a:rPr lang="en-US" b="1" dirty="0">
                <a:cs typeface="Arial" charset="0"/>
                <a:sym typeface="Helvetica Light"/>
              </a:rPr>
              <a:t>M</a:t>
            </a:r>
            <a:r>
              <a:rPr lang="en-US" dirty="0" smtClean="0"/>
              <a:t>→</a:t>
            </a:r>
            <a:r>
              <a:rPr lang="en-US" b="1" dirty="0"/>
              <a:t>P</a:t>
            </a:r>
            <a:r>
              <a:rPr lang="en-US" b="1" dirty="0" smtClean="0">
                <a:solidFill>
                  <a:srgbClr val="583F34"/>
                </a:solidFill>
                <a:ea typeface="Arial" charset="0"/>
                <a:cs typeface="Arial" charset="0"/>
                <a:sym typeface="Helvetica Light"/>
              </a:rPr>
              <a:t>: </a:t>
            </a:r>
            <a:r>
              <a:rPr lang="en-US" dirty="0" smtClean="0">
                <a:sym typeface="Helvetica Light"/>
              </a:rPr>
              <a:t>We begin the unit with reframing our conversation about traits by “zooming out” to the population level. Though we’ve spent a lot of time understanding how traits are passed along and expressed in individual organisms, how does this help us to understand frequencies of traits in populations? </a:t>
            </a:r>
            <a:r>
              <a:rPr lang="en-US" dirty="0" smtClean="0"/>
              <a:t>We explore this question using frequency data we’ve collected from our classroom population.</a:t>
            </a:r>
            <a:endParaRPr lang="en-US" dirty="0"/>
          </a:p>
        </p:txBody>
      </p:sp>
      <p:sp>
        <p:nvSpPr>
          <p:cNvPr id="4" name="Text Placeholder 3">
            <a:extLst>
              <a:ext uri="{FF2B5EF4-FFF2-40B4-BE49-F238E27FC236}">
                <a16:creationId xmlns:a16="http://schemas.microsoft.com/office/drawing/2014/main" xmlns="" id="{1484E056-9702-41EB-BFB3-59BE11670D4E}"/>
              </a:ext>
            </a:extLst>
          </p:cNvPr>
          <p:cNvSpPr>
            <a:spLocks noGrp="1"/>
          </p:cNvSpPr>
          <p:nvPr>
            <p:ph type="body" sz="quarter" idx="11"/>
          </p:nvPr>
        </p:nvSpPr>
        <p:spPr>
          <a:xfrm>
            <a:off x="744288" y="2566068"/>
            <a:ext cx="1541713" cy="622300"/>
          </a:xfrm>
        </p:spPr>
        <p:txBody>
          <a:bodyPr/>
          <a:lstStyle/>
          <a:p>
            <a:r>
              <a:rPr lang="en-US" dirty="0"/>
              <a:t>Time: 55 min</a:t>
            </a:r>
          </a:p>
        </p:txBody>
      </p:sp>
      <p:sp>
        <p:nvSpPr>
          <p:cNvPr id="7" name="Text Placeholder 2">
            <a:extLst>
              <a:ext uri="{FF2B5EF4-FFF2-40B4-BE49-F238E27FC236}">
                <a16:creationId xmlns:a16="http://schemas.microsoft.com/office/drawing/2014/main" xmlns="" id="{8F9B578E-4DF0-4F85-A379-E426FE6D8436}"/>
              </a:ext>
            </a:extLst>
          </p:cNvPr>
          <p:cNvSpPr>
            <a:spLocks noGrp="1"/>
          </p:cNvSpPr>
          <p:nvPr>
            <p:ph type="body" sz="quarter" idx="12"/>
          </p:nvPr>
        </p:nvSpPr>
        <p:spPr/>
        <p:txBody>
          <a:bodyPr>
            <a:normAutofit lnSpcReduction="10000"/>
          </a:bodyPr>
          <a:lstStyle/>
          <a:p>
            <a:pPr marL="0" indent="0">
              <a:lnSpc>
                <a:spcPct val="120000"/>
              </a:lnSpc>
              <a:spcBef>
                <a:spcPts val="0"/>
              </a:spcBef>
              <a:buNone/>
            </a:pPr>
            <a:r>
              <a:rPr lang="en-US" i="1" u="sng" dirty="0">
                <a:cs typeface="Arial" panose="020B0604020202020204" pitchFamily="34" charset="0"/>
              </a:rPr>
              <a:t>Resources you will need:</a:t>
            </a:r>
          </a:p>
          <a:p>
            <a:pPr marL="0" indent="0" defTabSz="308048" hangingPunct="0">
              <a:buNone/>
            </a:pPr>
            <a:r>
              <a:rPr lang="en-US" dirty="0" smtClean="0">
                <a:ea typeface="Arial" charset="0"/>
                <a:cs typeface="Arial" charset="0"/>
              </a:rPr>
              <a:t>P</a:t>
            </a:r>
            <a:r>
              <a:rPr lang="en-US" dirty="0" smtClean="0">
                <a:ea typeface="Arial" charset="0"/>
                <a:cs typeface="Arial" charset="0"/>
                <a:sym typeface="Helvetica Light"/>
              </a:rPr>
              <a:t>owerPoint </a:t>
            </a:r>
            <a:r>
              <a:rPr lang="en-US" dirty="0" smtClean="0">
                <a:ea typeface="Arial" charset="0"/>
                <a:cs typeface="Arial" charset="0"/>
                <a:sym typeface="Helvetica Light"/>
              </a:rPr>
              <a:t>Slides; </a:t>
            </a:r>
            <a:r>
              <a:rPr lang="en-US" dirty="0" smtClean="0">
                <a:ea typeface="Arial" charset="0"/>
                <a:cs typeface="Arial" charset="0"/>
              </a:rPr>
              <a:t>PV Doodle </a:t>
            </a:r>
            <a:r>
              <a:rPr lang="en-US" dirty="0">
                <a:ea typeface="Arial" charset="0"/>
                <a:cs typeface="Arial" charset="0"/>
              </a:rPr>
              <a:t>Sheet</a:t>
            </a:r>
          </a:p>
          <a:p>
            <a:pPr marL="0" lvl="0" indent="0">
              <a:buNone/>
            </a:pPr>
            <a:r>
              <a:rPr lang="en-US" dirty="0">
                <a:ea typeface="Arial" charset="0"/>
                <a:cs typeface="Arial" charset="0"/>
                <a:sym typeface="Helvetica Light"/>
              </a:rPr>
              <a:t>Chart </a:t>
            </a:r>
            <a:r>
              <a:rPr lang="en-US" dirty="0" smtClean="0">
                <a:ea typeface="Arial" charset="0"/>
                <a:cs typeface="Arial" charset="0"/>
                <a:sym typeface="Helvetica Light"/>
              </a:rPr>
              <a:t>to </a:t>
            </a:r>
            <a:r>
              <a:rPr lang="en-US" dirty="0">
                <a:ea typeface="Arial" charset="0"/>
                <a:cs typeface="Arial" charset="0"/>
                <a:sym typeface="Helvetica Light"/>
              </a:rPr>
              <a:t>record class phenotypes (unless you do it right on the </a:t>
            </a:r>
            <a:r>
              <a:rPr lang="en-US" dirty="0" smtClean="0">
                <a:ea typeface="Arial" charset="0"/>
                <a:cs typeface="Arial" charset="0"/>
                <a:sym typeface="Helvetica Light"/>
              </a:rPr>
              <a:t>PowerPoint)</a:t>
            </a:r>
            <a:endParaRPr lang="en-US" dirty="0">
              <a:ea typeface="Arial" charset="0"/>
              <a:cs typeface="Arial" charset="0"/>
              <a:sym typeface="Helvetica Light"/>
            </a:endParaRPr>
          </a:p>
          <a:p>
            <a:pPr marL="0" lvl="0" indent="0">
              <a:buNone/>
            </a:pPr>
            <a:r>
              <a:rPr lang="en-US" dirty="0">
                <a:ea typeface="Arial" charset="0"/>
                <a:cs typeface="Arial" charset="0"/>
                <a:sym typeface="Helvetica Light"/>
              </a:rPr>
              <a:t>PTC paper </a:t>
            </a:r>
            <a:r>
              <a:rPr lang="en-US" dirty="0" smtClean="0">
                <a:ea typeface="Arial" charset="0"/>
                <a:cs typeface="Arial" charset="0"/>
                <a:sym typeface="Helvetica Light"/>
              </a:rPr>
              <a:t>(if </a:t>
            </a:r>
            <a:r>
              <a:rPr lang="en-US" dirty="0">
                <a:ea typeface="Arial" charset="0"/>
                <a:cs typeface="Arial" charset="0"/>
                <a:sym typeface="Helvetica Light"/>
              </a:rPr>
              <a:t>you plan to test that </a:t>
            </a:r>
            <a:r>
              <a:rPr lang="en-US" dirty="0" smtClean="0">
                <a:ea typeface="Arial" charset="0"/>
                <a:cs typeface="Arial" charset="0"/>
                <a:sym typeface="Helvetica Light"/>
              </a:rPr>
              <a:t>trait)</a:t>
            </a:r>
            <a:endParaRPr lang="en-US" dirty="0">
              <a:ea typeface="Arial" charset="0"/>
              <a:cs typeface="Arial" charset="0"/>
              <a:sym typeface="Helvetica Light"/>
            </a:endParaRPr>
          </a:p>
          <a:p>
            <a:pPr marL="0" lvl="0" indent="0">
              <a:buNone/>
            </a:pPr>
            <a:r>
              <a:rPr lang="en-US" dirty="0">
                <a:ea typeface="Arial" charset="0"/>
                <a:cs typeface="Arial" charset="0"/>
                <a:sym typeface="Helvetica Light"/>
              </a:rPr>
              <a:t>Squares printed with 1’s and 2’s to represent alleles for </a:t>
            </a:r>
            <a:r>
              <a:rPr lang="en-US" dirty="0" smtClean="0">
                <a:ea typeface="Arial" charset="0"/>
                <a:cs typeface="Arial" charset="0"/>
                <a:sym typeface="Helvetica Light"/>
              </a:rPr>
              <a:t>demonstration</a:t>
            </a:r>
          </a:p>
          <a:p>
            <a:pPr marL="0" lvl="0" indent="0">
              <a:buNone/>
            </a:pPr>
            <a:r>
              <a:rPr lang="en-US" dirty="0" smtClean="0">
                <a:ea typeface="Arial" charset="0"/>
                <a:cs typeface="Arial" charset="0"/>
                <a:sym typeface="Helvetica Light"/>
              </a:rPr>
              <a:t>(found on “PV 01 intro to gene pool demo – 1 alleles and – 2 alleles.pdf)</a:t>
            </a:r>
          </a:p>
          <a:p>
            <a:pPr marL="0" lv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Websites of interest</a:t>
            </a:r>
            <a:r>
              <a:rPr lang="en-US" i="1" u="sng" dirty="0" smtClean="0">
                <a:cs typeface="Arial" panose="020B0604020202020204" pitchFamily="34" charset="0"/>
              </a:rPr>
              <a:t>: </a:t>
            </a:r>
            <a:r>
              <a:rPr lang="en-US" dirty="0" smtClean="0"/>
              <a:t>https</a:t>
            </a:r>
            <a:r>
              <a:rPr lang="en-US" dirty="0"/>
              <a:t>://en.wikipedia.org/wiki/Mendelian_traits_in_humans. </a:t>
            </a:r>
            <a:endParaRPr lang="en-US" dirty="0" smtClean="0"/>
          </a:p>
          <a:p>
            <a:pPr marL="0" indent="0">
              <a:buNone/>
            </a:pPr>
            <a:r>
              <a:rPr lang="en-US" i="1" u="sng" dirty="0" smtClean="0">
                <a:cs typeface="Arial" panose="020B0604020202020204" pitchFamily="34" charset="0"/>
              </a:rPr>
              <a:t>MBER Essentials</a:t>
            </a:r>
            <a:r>
              <a:rPr lang="en-US" i="1" dirty="0" smtClean="0">
                <a:cs typeface="Arial" panose="020B0604020202020204" pitchFamily="34" charset="0"/>
              </a:rPr>
              <a:t>: </a:t>
            </a:r>
            <a:r>
              <a:rPr lang="en-US" dirty="0" smtClean="0">
                <a:cs typeface="Arial" panose="020B0604020202020204" pitchFamily="34" charset="0"/>
              </a:rPr>
              <a:t>finger polling (who do you agree with? activity)</a:t>
            </a:r>
            <a:endParaRPr lang="en-US" dirty="0">
              <a:cs typeface="Arial" panose="020B0604020202020204" pitchFamily="34" charset="0"/>
            </a:endParaRPr>
          </a:p>
          <a:p>
            <a:pPr marL="0" indent="0">
              <a:buNone/>
            </a:pPr>
            <a:endParaRPr lang="en-US" i="1" u="sng" dirty="0">
              <a:cs typeface="Arial" panose="020B0604020202020204" pitchFamily="34" charset="0"/>
            </a:endParaRPr>
          </a:p>
          <a:p>
            <a:pPr marL="0" indent="0">
              <a:buNone/>
            </a:pPr>
            <a:endParaRPr lang="en-US" i="1" u="sng" dirty="0" smtClean="0">
              <a:cs typeface="Arial" panose="020B0604020202020204" pitchFamily="34" charset="0"/>
            </a:endParaRPr>
          </a:p>
        </p:txBody>
      </p:sp>
    </p:spTree>
    <p:extLst>
      <p:ext uri="{BB962C8B-B14F-4D97-AF65-F5344CB8AC3E}">
        <p14:creationId xmlns:p14="http://schemas.microsoft.com/office/powerpoint/2010/main" val="1366276968"/>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smtClean="0"/>
              <a:t>LS04 </a:t>
            </a:r>
            <a:r>
              <a:rPr lang="en-US" dirty="0"/>
              <a:t>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r>
              <a:rPr lang="en-US" sz="1800" dirty="0" smtClean="0"/>
              <a:t>We return to the sickle cell anemia map and e </a:t>
            </a:r>
            <a:r>
              <a:rPr lang="en-US" sz="1800" dirty="0"/>
              <a:t>ask students to predict what they would expect to happen to the frequency of the </a:t>
            </a:r>
            <a:r>
              <a:rPr lang="en-US" sz="1800" dirty="0" err="1"/>
              <a:t>HbS</a:t>
            </a:r>
            <a:r>
              <a:rPr lang="en-US" sz="1800" dirty="0"/>
              <a:t> allele over time, given that it is often fatal in childhood.</a:t>
            </a:r>
            <a:r>
              <a:rPr lang="en-US" sz="1800" dirty="0">
                <a:cs typeface="Arial" panose="020B0604020202020204" pitchFamily="34" charset="0"/>
              </a:rPr>
              <a:t> </a:t>
            </a:r>
            <a:r>
              <a:rPr lang="en-US" sz="1800" dirty="0" smtClean="0">
                <a:cs typeface="Arial" panose="020B0604020202020204" pitchFamily="34" charset="0"/>
              </a:rPr>
              <a:t>(To learn more about sickle cell, </a:t>
            </a:r>
            <a:r>
              <a:rPr lang="en-US" sz="1800" dirty="0" smtClean="0"/>
              <a:t>students </a:t>
            </a:r>
            <a:r>
              <a:rPr lang="en-US" sz="1800" dirty="0"/>
              <a:t>either do a reading on the disease and its genetic basis, or if time is short, we learn about it as a class using the slides provided</a:t>
            </a:r>
            <a:r>
              <a:rPr lang="en-US" sz="1800" dirty="0" smtClean="0"/>
              <a:t>.) </a:t>
            </a:r>
            <a:endParaRPr lang="en-US" sz="1800" dirty="0"/>
          </a:p>
          <a:p>
            <a:r>
              <a:rPr lang="en-US" sz="1800" dirty="0" smtClean="0">
                <a:cs typeface="Arial" panose="020B0604020202020204" pitchFamily="34" charset="0"/>
              </a:rPr>
              <a:t>Groups </a:t>
            </a:r>
            <a:r>
              <a:rPr lang="en-US" sz="1800" dirty="0">
                <a:cs typeface="Arial" panose="020B0604020202020204" pitchFamily="34" charset="0"/>
              </a:rPr>
              <a:t>plan how they could modify the bean activity to reflect what would happen from one generation to the next for a trait like Sickle Cell where one phenotype has a much lower chance of surviving to reproduce. If time allows have them try out their design and come back as a class to discuss their results</a:t>
            </a:r>
            <a:r>
              <a:rPr lang="en-US" sz="1800" dirty="0" smtClean="0">
                <a:cs typeface="Arial" panose="020B0604020202020204" pitchFamily="34" charset="0"/>
              </a:rPr>
              <a:t>.*</a:t>
            </a:r>
          </a:p>
          <a:p>
            <a:r>
              <a:rPr lang="en-US" sz="1400" dirty="0">
                <a:cs typeface="Arial" panose="020B0604020202020204" pitchFamily="34" charset="0"/>
              </a:rPr>
              <a:t>*</a:t>
            </a:r>
            <a:r>
              <a:rPr lang="en-US" sz="1400" i="1" dirty="0">
                <a:cs typeface="Arial" panose="020B0604020202020204" pitchFamily="34" charset="0"/>
              </a:rPr>
              <a:t>Note: This part of the segment  is optional. If time is short, you can just try to develop the model idea from the debrief of the original bean lab and what they learned about  sickle cell.</a:t>
            </a:r>
            <a:r>
              <a:rPr lang="en-US" sz="1400" dirty="0">
                <a:cs typeface="Arial" panose="020B0604020202020204" pitchFamily="34" charset="0"/>
              </a:rPr>
              <a:t> </a:t>
            </a:r>
          </a:p>
          <a:p>
            <a:r>
              <a:rPr lang="en-US" sz="1800" dirty="0">
                <a:cs typeface="Arial" panose="020B0604020202020204" pitchFamily="34" charset="0"/>
              </a:rPr>
              <a:t>Bring students’ attention back to our model ideas. Ask “what can we add to our model at this point to capture what happens to allele frequencies when not all phenotypes have the same probability of surviving and reproducing?” Depending on time, students can discuss with a neighbor, or in their groups before the whole class discusses.</a:t>
            </a:r>
          </a:p>
          <a:p>
            <a:endParaRPr lang="en-US" sz="1800" dirty="0" smtClean="0">
              <a:cs typeface="Arial" panose="020B0604020202020204" pitchFamily="34" charset="0"/>
            </a:endParaRPr>
          </a:p>
          <a:p>
            <a:endParaRPr lang="en-US" dirty="0"/>
          </a:p>
        </p:txBody>
      </p:sp>
    </p:spTree>
    <p:extLst>
      <p:ext uri="{BB962C8B-B14F-4D97-AF65-F5344CB8AC3E}">
        <p14:creationId xmlns:p14="http://schemas.microsoft.com/office/powerpoint/2010/main" val="172663814"/>
      </p:ext>
    </p:extLst>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0050" y="386725"/>
            <a:ext cx="8635462" cy="1325563"/>
          </a:xfrm>
        </p:spPr>
        <p:txBody>
          <a:bodyPr>
            <a:normAutofit fontScale="90000"/>
          </a:bodyPr>
          <a:lstStyle/>
          <a:p>
            <a:pPr algn="l"/>
            <a:r>
              <a:rPr lang="en-US" dirty="0" smtClean="0">
                <a:latin typeface="Arial" panose="020B0604020202020204" pitchFamily="34" charset="0"/>
                <a:cs typeface="Arial" panose="020B0604020202020204" pitchFamily="34" charset="0"/>
              </a:rPr>
              <a:t>Let’s look back at our questions. Do </a:t>
            </a:r>
            <a:r>
              <a:rPr lang="en-US" dirty="0">
                <a:latin typeface="Arial" panose="020B0604020202020204" pitchFamily="34" charset="0"/>
                <a:cs typeface="Arial" panose="020B0604020202020204" pitchFamily="34" charset="0"/>
              </a:rPr>
              <a:t>we have the ideas and evidence we need to answer </a:t>
            </a:r>
            <a:r>
              <a:rPr lang="en-US" dirty="0" smtClean="0">
                <a:latin typeface="Arial" panose="020B0604020202020204" pitchFamily="34" charset="0"/>
                <a:cs typeface="Arial" panose="020B0604020202020204" pitchFamily="34" charset="0"/>
              </a:rPr>
              <a:t>all of them?</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400050" y="2839452"/>
            <a:ext cx="8532000" cy="3548702"/>
          </a:xfrm>
        </p:spPr>
        <p:txBody>
          <a:bodyPr/>
          <a:lstStyle/>
          <a:p>
            <a:pPr marL="365760" indent="-640080">
              <a:spcBef>
                <a:spcPts val="0"/>
              </a:spcBef>
              <a:buNone/>
            </a:pPr>
            <a:r>
              <a:rPr lang="en-US" dirty="0" smtClean="0">
                <a:latin typeface="Arial" panose="020B0604020202020204" pitchFamily="34" charset="0"/>
                <a:cs typeface="Arial" panose="020B0604020202020204" pitchFamily="34" charset="0"/>
                <a:sym typeface="Wingdings" panose="05000000000000000000" pitchFamily="2" charset="2"/>
              </a:rPr>
              <a:t> </a:t>
            </a:r>
            <a:r>
              <a:rPr lang="en-US" sz="3600" dirty="0" smtClean="0">
                <a:latin typeface="Arial" panose="020B0604020202020204" pitchFamily="34" charset="0"/>
                <a:cs typeface="Arial" panose="020B0604020202020204" pitchFamily="34" charset="0"/>
              </a:rPr>
              <a:t>Let’s explore some of our ideas a little more and </a:t>
            </a:r>
            <a:r>
              <a:rPr lang="en-US" sz="3600" dirty="0">
                <a:latin typeface="Arial" panose="020B0604020202020204" pitchFamily="34" charset="0"/>
                <a:cs typeface="Arial" panose="020B0604020202020204" pitchFamily="34" charset="0"/>
              </a:rPr>
              <a:t>look more closely at one of our examples...</a:t>
            </a:r>
          </a:p>
        </p:txBody>
      </p:sp>
    </p:spTree>
    <p:extLst>
      <p:ext uri="{BB962C8B-B14F-4D97-AF65-F5344CB8AC3E}">
        <p14:creationId xmlns:p14="http://schemas.microsoft.com/office/powerpoint/2010/main" val="62028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1870" y="100242"/>
            <a:ext cx="7820025" cy="863600"/>
          </a:xfrm>
        </p:spPr>
        <p:txBody>
          <a:bodyPr>
            <a:normAutofit fontScale="90000"/>
          </a:bodyPr>
          <a:lstStyle/>
          <a:p>
            <a:r>
              <a:rPr lang="is-IS" dirty="0"/>
              <a:t>…</a:t>
            </a:r>
            <a:r>
              <a:rPr lang="is-IS" dirty="0">
                <a:latin typeface="Arial" panose="020B0604020202020204" pitchFamily="34" charset="0"/>
                <a:cs typeface="Arial" panose="020B0604020202020204" pitchFamily="34" charset="0"/>
              </a:rPr>
              <a:t>specifically </a:t>
            </a:r>
            <a:r>
              <a:rPr lang="en-US" dirty="0">
                <a:latin typeface="Arial" panose="020B0604020202020204" pitchFamily="34" charset="0"/>
                <a:cs typeface="Arial" panose="020B0604020202020204" pitchFamily="34" charset="0"/>
              </a:rPr>
              <a:t>Sickle Cell Anemia</a:t>
            </a:r>
          </a:p>
        </p:txBody>
      </p:sp>
      <p:pic>
        <p:nvPicPr>
          <p:cNvPr id="14" name="Content Placeholder 1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43121" y="904875"/>
            <a:ext cx="8137525" cy="5048250"/>
          </a:xfrm>
        </p:spPr>
      </p:pic>
      <p:sp>
        <p:nvSpPr>
          <p:cNvPr id="6" name="Rectangle 5"/>
          <p:cNvSpPr/>
          <p:nvPr/>
        </p:nvSpPr>
        <p:spPr>
          <a:xfrm rot="5400000" flipV="1">
            <a:off x="4375173" y="2926715"/>
            <a:ext cx="393654" cy="6471680"/>
          </a:xfrm>
          <a:prstGeom prst="rect">
            <a:avLst/>
          </a:prstGeom>
          <a:gradFill>
            <a:gsLst>
              <a:gs pos="49000">
                <a:srgbClr val="D0605C"/>
              </a:gs>
              <a:gs pos="90000">
                <a:srgbClr val="C7A18D"/>
              </a:gs>
              <a:gs pos="21000">
                <a:srgbClr val="C00000"/>
              </a:gs>
              <a:gs pos="0">
                <a:srgbClr val="941429"/>
              </a:gs>
              <a:gs pos="80000">
                <a:srgbClr val="F58579"/>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283091" y="6367605"/>
            <a:ext cx="2133541" cy="70788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Low frequency</a:t>
            </a:r>
          </a:p>
          <a:p>
            <a:endParaRPr lang="en-US" sz="2000" b="1" dirty="0"/>
          </a:p>
        </p:txBody>
      </p:sp>
      <p:sp>
        <p:nvSpPr>
          <p:cNvPr id="9" name="TextBox 8"/>
          <p:cNvSpPr txBox="1"/>
          <p:nvPr/>
        </p:nvSpPr>
        <p:spPr>
          <a:xfrm>
            <a:off x="5896360" y="6367605"/>
            <a:ext cx="2196440"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High frequency</a:t>
            </a:r>
          </a:p>
        </p:txBody>
      </p:sp>
      <p:cxnSp>
        <p:nvCxnSpPr>
          <p:cNvPr id="10" name="Straight Arrow Connector 9"/>
          <p:cNvCxnSpPr/>
          <p:nvPr/>
        </p:nvCxnSpPr>
        <p:spPr>
          <a:xfrm>
            <a:off x="3387393" y="6567660"/>
            <a:ext cx="2369213" cy="0"/>
          </a:xfrm>
          <a:prstGeom prst="straightConnector1">
            <a:avLst/>
          </a:prstGeom>
          <a:ln w="44450">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851148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035" y="2719980"/>
            <a:ext cx="8923939" cy="3059299"/>
          </a:xfrm>
          <a:prstGeom prst="rect">
            <a:avLst/>
          </a:prstGeom>
          <a:noFill/>
        </p:spPr>
        <p:txBody>
          <a:bodyPr wrap="square" rtlCol="0">
            <a:spAutoFit/>
          </a:bodyPr>
          <a:lstStyle/>
          <a:p>
            <a:pPr marL="285750" indent="-285750">
              <a:lnSpc>
                <a:spcPct val="90000"/>
              </a:lnSpc>
              <a:spcAft>
                <a:spcPts val="1200"/>
              </a:spcAft>
              <a:buFont typeface="Arial"/>
              <a:buChar char="•"/>
            </a:pPr>
            <a:r>
              <a:rPr lang="en-US" sz="2400" dirty="0">
                <a:latin typeface="Arial"/>
                <a:ea typeface="ＭＳ Ｐゴシック" charset="0"/>
                <a:cs typeface="Arial"/>
              </a:rPr>
              <a:t>Individuals with this disease produce abnormal hemoglobin, the protein in red blood cells (RBC’s) that carries oxygen. (Hemoglobin is also what makes them red!). </a:t>
            </a:r>
          </a:p>
          <a:p>
            <a:pPr marL="285750" indent="-285750">
              <a:lnSpc>
                <a:spcPct val="90000"/>
              </a:lnSpc>
              <a:spcAft>
                <a:spcPts val="1200"/>
              </a:spcAft>
              <a:buFont typeface="Arial"/>
              <a:buChar char="•"/>
            </a:pPr>
            <a:r>
              <a:rPr lang="en-US" sz="2400" dirty="0">
                <a:latin typeface="Arial"/>
                <a:ea typeface="ＭＳ Ｐゴシック" charset="0"/>
                <a:cs typeface="Arial"/>
              </a:rPr>
              <a:t>The gene for normal hemoglobin is called </a:t>
            </a:r>
            <a:r>
              <a:rPr lang="en-US" sz="2400" b="1" dirty="0" err="1">
                <a:solidFill>
                  <a:srgbClr val="C0504D"/>
                </a:solidFill>
                <a:latin typeface="Arial"/>
                <a:cs typeface="Arial"/>
              </a:rPr>
              <a:t>HbA</a:t>
            </a:r>
            <a:r>
              <a:rPr lang="en-US" sz="2400" b="1" dirty="0">
                <a:solidFill>
                  <a:srgbClr val="C0504D"/>
                </a:solidFill>
                <a:latin typeface="Arial"/>
                <a:cs typeface="Arial"/>
              </a:rPr>
              <a:t>.</a:t>
            </a:r>
          </a:p>
          <a:p>
            <a:pPr marL="285750" indent="-285750">
              <a:lnSpc>
                <a:spcPct val="90000"/>
              </a:lnSpc>
              <a:spcAft>
                <a:spcPts val="1200"/>
              </a:spcAft>
              <a:buFont typeface="Arial"/>
              <a:buChar char="•"/>
            </a:pPr>
            <a:r>
              <a:rPr lang="en-US" sz="2400" dirty="0">
                <a:latin typeface="Arial"/>
                <a:ea typeface="ＭＳ Ｐゴシック" charset="0"/>
                <a:cs typeface="Arial"/>
              </a:rPr>
              <a:t>A mutation in the </a:t>
            </a:r>
            <a:r>
              <a:rPr lang="en-US" sz="2400" b="1" dirty="0" err="1">
                <a:solidFill>
                  <a:srgbClr val="C0504D"/>
                </a:solidFill>
                <a:latin typeface="Arial"/>
                <a:cs typeface="Arial"/>
              </a:rPr>
              <a:t>HbA</a:t>
            </a:r>
            <a:r>
              <a:rPr lang="en-US" sz="2400" dirty="0">
                <a:latin typeface="Arial"/>
                <a:ea typeface="ＭＳ Ｐゴシック" charset="0"/>
                <a:cs typeface="Arial"/>
              </a:rPr>
              <a:t> gene produces the sickle cell allele, </a:t>
            </a:r>
            <a:r>
              <a:rPr lang="en-US" sz="2400" b="1" dirty="0" err="1">
                <a:solidFill>
                  <a:srgbClr val="C0504D"/>
                </a:solidFill>
                <a:latin typeface="Arial"/>
                <a:cs typeface="Arial"/>
              </a:rPr>
              <a:t>HbS</a:t>
            </a:r>
            <a:r>
              <a:rPr lang="en-US" sz="2400" dirty="0">
                <a:latin typeface="Arial"/>
                <a:ea typeface="ＭＳ Ｐゴシック" charset="0"/>
                <a:cs typeface="Arial"/>
              </a:rPr>
              <a:t>. </a:t>
            </a:r>
            <a:r>
              <a:rPr lang="en-US" sz="2400" b="1" dirty="0" err="1">
                <a:solidFill>
                  <a:srgbClr val="C0504D"/>
                </a:solidFill>
                <a:latin typeface="Arial"/>
                <a:cs typeface="Arial"/>
              </a:rPr>
              <a:t>HbS</a:t>
            </a:r>
            <a:r>
              <a:rPr lang="en-US" sz="2400" dirty="0">
                <a:latin typeface="Arial"/>
                <a:ea typeface="ＭＳ Ｐゴシック" charset="0"/>
                <a:cs typeface="Arial"/>
              </a:rPr>
              <a:t> makes abnormal hemoglobin. The </a:t>
            </a:r>
            <a:r>
              <a:rPr lang="en-US" sz="2400" dirty="0" err="1">
                <a:solidFill>
                  <a:srgbClr val="C00000"/>
                </a:solidFill>
                <a:latin typeface="Arial"/>
                <a:ea typeface="ＭＳ Ｐゴシック" charset="0"/>
                <a:cs typeface="Arial"/>
              </a:rPr>
              <a:t>HbS</a:t>
            </a:r>
            <a:r>
              <a:rPr lang="en-US" sz="2400" dirty="0">
                <a:latin typeface="Arial"/>
                <a:ea typeface="ＭＳ Ｐゴシック" charset="0"/>
                <a:cs typeface="Arial"/>
              </a:rPr>
              <a:t> molecule has a completely different shape than normal hemoglobin which causes red blood cells (RBC’s) to be misshapen.</a:t>
            </a:r>
          </a:p>
        </p:txBody>
      </p:sp>
      <p:sp>
        <p:nvSpPr>
          <p:cNvPr id="17" name="Rectangle 2"/>
          <p:cNvSpPr>
            <a:spLocks noGrp="1" noChangeArrowheads="1"/>
          </p:cNvSpPr>
          <p:nvPr>
            <p:ph type="title" idx="4294967295"/>
          </p:nvPr>
        </p:nvSpPr>
        <p:spPr>
          <a:xfrm>
            <a:off x="305844" y="190535"/>
            <a:ext cx="6689725" cy="760413"/>
          </a:xfrm>
        </p:spPr>
        <p:txBody>
          <a:bodyPr>
            <a:normAutofit fontScale="90000"/>
          </a:bodyPr>
          <a:lstStyle/>
          <a:p>
            <a:pPr algn="l" eaLnBrk="1" hangingPunct="1"/>
            <a:r>
              <a:rPr lang="en-US" sz="2400" dirty="0">
                <a:solidFill>
                  <a:srgbClr val="C00000"/>
                </a:solidFill>
                <a:latin typeface="Arial" panose="020B0604020202020204" pitchFamily="34" charset="0"/>
                <a:ea typeface="ＭＳ Ｐゴシック" charset="0"/>
                <a:cs typeface="Arial" panose="020B0604020202020204" pitchFamily="34" charset="0"/>
              </a:rPr>
              <a:t>WHAT IS SICKLE CELL ANEMIA?</a:t>
            </a:r>
            <a:br>
              <a:rPr lang="en-US" sz="2400" dirty="0">
                <a:solidFill>
                  <a:srgbClr val="C00000"/>
                </a:solidFill>
                <a:latin typeface="Arial" panose="020B0604020202020204" pitchFamily="34" charset="0"/>
                <a:ea typeface="ＭＳ Ｐゴシック" charset="0"/>
                <a:cs typeface="Arial" panose="020B0604020202020204" pitchFamily="34" charset="0"/>
              </a:rPr>
            </a:br>
            <a:endParaRPr lang="en-US" sz="2400" dirty="0">
              <a:solidFill>
                <a:srgbClr val="C00000"/>
              </a:solidFill>
              <a:latin typeface="Arial" panose="020B0604020202020204" pitchFamily="34" charset="0"/>
              <a:ea typeface="ＭＳ Ｐゴシック" charset="0"/>
              <a:cs typeface="Arial" panose="020B0604020202020204" pitchFamily="34" charset="0"/>
            </a:endParaRPr>
          </a:p>
        </p:txBody>
      </p:sp>
      <p:sp>
        <p:nvSpPr>
          <p:cNvPr id="2" name="Rectangle 1"/>
          <p:cNvSpPr/>
          <p:nvPr/>
        </p:nvSpPr>
        <p:spPr>
          <a:xfrm>
            <a:off x="61035" y="593483"/>
            <a:ext cx="9067776" cy="1723549"/>
          </a:xfrm>
          <a:prstGeom prst="rect">
            <a:avLst/>
          </a:prstGeom>
        </p:spPr>
        <p:txBody>
          <a:bodyPr wrap="square">
            <a:spAutoFit/>
          </a:bodyPr>
          <a:lstStyle/>
          <a:p>
            <a:pPr marL="342900" indent="-342900">
              <a:spcAft>
                <a:spcPts val="1200"/>
              </a:spcAft>
              <a:buFont typeface="Arial"/>
              <a:buChar char="•"/>
            </a:pPr>
            <a:r>
              <a:rPr lang="en-US" sz="2400" dirty="0">
                <a:latin typeface="Arial" panose="020B0604020202020204" pitchFamily="34" charset="0"/>
                <a:cs typeface="Arial" panose="020B0604020202020204" pitchFamily="34" charset="0"/>
              </a:rPr>
              <a:t>It is a disease of the red blood cells. </a:t>
            </a:r>
          </a:p>
          <a:p>
            <a:pPr marL="342900" indent="-342900">
              <a:spcAft>
                <a:spcPts val="1200"/>
              </a:spcAft>
              <a:buFont typeface="Arial"/>
              <a:buChar char="•"/>
            </a:pPr>
            <a:r>
              <a:rPr lang="en-US" sz="2400" dirty="0">
                <a:latin typeface="Arial" panose="020B0604020202020204" pitchFamily="34" charset="0"/>
                <a:cs typeface="Arial" panose="020B0604020202020204" pitchFamily="34" charset="0"/>
              </a:rPr>
              <a:t>Individuals with this disease do not have enough healthy red blood cells to carry the necessary amount of oxygen throughout the body. </a:t>
            </a:r>
          </a:p>
        </p:txBody>
      </p:sp>
      <p:sp>
        <p:nvSpPr>
          <p:cNvPr id="3" name="TextBox 2"/>
          <p:cNvSpPr txBox="1"/>
          <p:nvPr/>
        </p:nvSpPr>
        <p:spPr>
          <a:xfrm>
            <a:off x="273286" y="2287674"/>
            <a:ext cx="5589080" cy="461665"/>
          </a:xfrm>
          <a:prstGeom prst="rect">
            <a:avLst/>
          </a:prstGeom>
          <a:noFill/>
        </p:spPr>
        <p:txBody>
          <a:bodyPr wrap="square" rtlCol="0">
            <a:spAutoFit/>
          </a:bodyPr>
          <a:lstStyle/>
          <a:p>
            <a:r>
              <a:rPr lang="en-US" sz="2400" dirty="0">
                <a:solidFill>
                  <a:srgbClr val="C00000"/>
                </a:solidFill>
                <a:latin typeface="Arial" panose="020B0604020202020204" pitchFamily="34" charset="0"/>
                <a:cs typeface="Arial" panose="020B0604020202020204" pitchFamily="34" charset="0"/>
              </a:rPr>
              <a:t>WHAT CAUSES IT?</a:t>
            </a:r>
          </a:p>
        </p:txBody>
      </p:sp>
      <p:pic>
        <p:nvPicPr>
          <p:cNvPr id="13" name="Picture 12"/>
          <p:cNvPicPr>
            <a:picLocks noChangeAspect="1"/>
          </p:cNvPicPr>
          <p:nvPr/>
        </p:nvPicPr>
        <p:blipFill rotWithShape="1">
          <a:blip r:embed="rId3"/>
          <a:srcRect t="1608" r="57484" b="80984"/>
          <a:stretch/>
        </p:blipFill>
        <p:spPr>
          <a:xfrm>
            <a:off x="2739758" y="5745796"/>
            <a:ext cx="1365514" cy="1026867"/>
          </a:xfrm>
          <a:prstGeom prst="rect">
            <a:avLst/>
          </a:prstGeom>
        </p:spPr>
      </p:pic>
      <p:pic>
        <p:nvPicPr>
          <p:cNvPr id="14" name="Picture 13"/>
          <p:cNvPicPr>
            <a:picLocks noChangeAspect="1"/>
          </p:cNvPicPr>
          <p:nvPr/>
        </p:nvPicPr>
        <p:blipFill rotWithShape="1">
          <a:blip r:embed="rId3"/>
          <a:srcRect l="42618" t="1608" b="80984"/>
          <a:stretch/>
        </p:blipFill>
        <p:spPr>
          <a:xfrm>
            <a:off x="4667285" y="5714423"/>
            <a:ext cx="1877838" cy="1046283"/>
          </a:xfrm>
          <a:prstGeom prst="rect">
            <a:avLst/>
          </a:prstGeom>
        </p:spPr>
      </p:pic>
    </p:spTree>
    <p:extLst>
      <p:ext uri="{BB962C8B-B14F-4D97-AF65-F5344CB8AC3E}">
        <p14:creationId xmlns:p14="http://schemas.microsoft.com/office/powerpoint/2010/main" val="73498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7618561_orig.jpg"/>
          <p:cNvPicPr>
            <a:picLocks noChangeAspect="1"/>
          </p:cNvPicPr>
          <p:nvPr/>
        </p:nvPicPr>
        <p:blipFill rotWithShape="1">
          <a:blip r:embed="rId3">
            <a:extLst>
              <a:ext uri="{28A0092B-C50C-407E-A947-70E740481C1C}">
                <a14:useLocalDpi xmlns:a14="http://schemas.microsoft.com/office/drawing/2010/main" val="0"/>
              </a:ext>
            </a:extLst>
          </a:blip>
          <a:srcRect r="26172" b="15755"/>
          <a:stretch/>
        </p:blipFill>
        <p:spPr>
          <a:xfrm>
            <a:off x="1312380" y="2494620"/>
            <a:ext cx="6908648" cy="3870826"/>
          </a:xfrm>
          <a:prstGeom prst="rect">
            <a:avLst/>
          </a:prstGeom>
        </p:spPr>
      </p:pic>
      <p:pic>
        <p:nvPicPr>
          <p:cNvPr id="6" name="Picture 5"/>
          <p:cNvPicPr>
            <a:picLocks noChangeAspect="1"/>
          </p:cNvPicPr>
          <p:nvPr/>
        </p:nvPicPr>
        <p:blipFill rotWithShape="1">
          <a:blip r:embed="rId4"/>
          <a:srcRect l="59880" t="25282" r="4485"/>
          <a:stretch/>
        </p:blipFill>
        <p:spPr>
          <a:xfrm>
            <a:off x="8047636" y="5189749"/>
            <a:ext cx="973305" cy="1118337"/>
          </a:xfrm>
          <a:prstGeom prst="rect">
            <a:avLst/>
          </a:prstGeom>
        </p:spPr>
      </p:pic>
      <p:pic>
        <p:nvPicPr>
          <p:cNvPr id="4" name="Picture 3"/>
          <p:cNvPicPr>
            <a:picLocks noChangeAspect="1"/>
          </p:cNvPicPr>
          <p:nvPr/>
        </p:nvPicPr>
        <p:blipFill rotWithShape="1">
          <a:blip r:embed="rId4"/>
          <a:srcRect l="3801" t="24453" r="56399"/>
          <a:stretch/>
        </p:blipFill>
        <p:spPr>
          <a:xfrm>
            <a:off x="8083383" y="3461664"/>
            <a:ext cx="1021669" cy="1062742"/>
          </a:xfrm>
          <a:prstGeom prst="rect">
            <a:avLst/>
          </a:prstGeom>
        </p:spPr>
      </p:pic>
      <p:sp>
        <p:nvSpPr>
          <p:cNvPr id="2" name="TextBox 1"/>
          <p:cNvSpPr txBox="1"/>
          <p:nvPr/>
        </p:nvSpPr>
        <p:spPr>
          <a:xfrm>
            <a:off x="-83112" y="2967335"/>
            <a:ext cx="1681725" cy="1015663"/>
          </a:xfrm>
          <a:prstGeom prst="rect">
            <a:avLst/>
          </a:prstGeom>
          <a:noFill/>
        </p:spPr>
        <p:txBody>
          <a:bodyPr wrap="square" rtlCol="0">
            <a:spAutoFit/>
          </a:bodyPr>
          <a:lstStyle/>
          <a:p>
            <a:pPr algn="ctr"/>
            <a:r>
              <a:rPr lang="en-US" sz="2400" b="1" dirty="0" err="1">
                <a:solidFill>
                  <a:srgbClr val="2B7C01"/>
                </a:solidFill>
                <a:latin typeface="Arial" panose="020B0604020202020204" pitchFamily="34" charset="0"/>
                <a:cs typeface="Arial" panose="020B0604020202020204" pitchFamily="34" charset="0"/>
              </a:rPr>
              <a:t>HbA</a:t>
            </a:r>
            <a:endParaRPr lang="en-US" sz="2400" b="1" dirty="0">
              <a:solidFill>
                <a:srgbClr val="2B7C01"/>
              </a:solidFill>
              <a:latin typeface="Arial" panose="020B0604020202020204" pitchFamily="34" charset="0"/>
              <a:cs typeface="Arial" panose="020B0604020202020204" pitchFamily="34" charset="0"/>
            </a:endParaRPr>
          </a:p>
          <a:p>
            <a:pPr algn="ctr"/>
            <a:r>
              <a:rPr lang="en-US" b="1" dirty="0">
                <a:solidFill>
                  <a:srgbClr val="2B7C01"/>
                </a:solidFill>
                <a:latin typeface="Arial" panose="020B0604020202020204" pitchFamily="34" charset="0"/>
                <a:cs typeface="Arial" panose="020B0604020202020204" pitchFamily="34" charset="0"/>
              </a:rPr>
              <a:t>(normal hemoglobin)</a:t>
            </a:r>
          </a:p>
        </p:txBody>
      </p:sp>
      <p:sp>
        <p:nvSpPr>
          <p:cNvPr id="15" name="TextBox 14"/>
          <p:cNvSpPr txBox="1"/>
          <p:nvPr/>
        </p:nvSpPr>
        <p:spPr>
          <a:xfrm>
            <a:off x="-83112" y="4751819"/>
            <a:ext cx="1681725" cy="1015663"/>
          </a:xfrm>
          <a:prstGeom prst="rect">
            <a:avLst/>
          </a:prstGeom>
          <a:noFill/>
        </p:spPr>
        <p:txBody>
          <a:bodyPr wrap="square" rtlCol="0">
            <a:spAutoFit/>
          </a:bodyPr>
          <a:lstStyle/>
          <a:p>
            <a:pPr algn="ctr"/>
            <a:r>
              <a:rPr lang="en-US" sz="2400" b="1" dirty="0" err="1">
                <a:solidFill>
                  <a:srgbClr val="C00000"/>
                </a:solidFill>
                <a:latin typeface="Arial" panose="020B0604020202020204" pitchFamily="34" charset="0"/>
                <a:cs typeface="Arial" panose="020B0604020202020204" pitchFamily="34" charset="0"/>
              </a:rPr>
              <a:t>HbS</a:t>
            </a:r>
            <a:endParaRPr lang="en-US" sz="2400" b="1" dirty="0">
              <a:solidFill>
                <a:srgbClr val="C00000"/>
              </a:solidFill>
              <a:latin typeface="Arial" panose="020B0604020202020204" pitchFamily="34" charset="0"/>
              <a:cs typeface="Arial" panose="020B0604020202020204" pitchFamily="34" charset="0"/>
            </a:endParaRPr>
          </a:p>
          <a:p>
            <a:pPr algn="ctr"/>
            <a:r>
              <a:rPr lang="en-US" b="1" dirty="0">
                <a:solidFill>
                  <a:srgbClr val="C00000"/>
                </a:solidFill>
                <a:latin typeface="Arial" panose="020B0604020202020204" pitchFamily="34" charset="0"/>
                <a:cs typeface="Arial" panose="020B0604020202020204" pitchFamily="34" charset="0"/>
              </a:rPr>
              <a:t>(Sickle cell hemoglobin)</a:t>
            </a:r>
          </a:p>
        </p:txBody>
      </p:sp>
      <p:sp>
        <p:nvSpPr>
          <p:cNvPr id="10" name="TextBox 9"/>
          <p:cNvSpPr txBox="1"/>
          <p:nvPr/>
        </p:nvSpPr>
        <p:spPr>
          <a:xfrm>
            <a:off x="288507" y="163095"/>
            <a:ext cx="8566986" cy="2492990"/>
          </a:xfrm>
          <a:prstGeom prst="rect">
            <a:avLst/>
          </a:prstGeom>
          <a:noFill/>
        </p:spPr>
        <p:txBody>
          <a:bodyPr wrap="square" rtlCol="0">
            <a:spAutoFit/>
          </a:bodyPr>
          <a:lstStyle/>
          <a:p>
            <a:pPr>
              <a:lnSpc>
                <a:spcPct val="150000"/>
              </a:lnSpc>
            </a:pPr>
            <a:r>
              <a:rPr lang="en-US" sz="2400" b="1" dirty="0">
                <a:solidFill>
                  <a:srgbClr val="C00000"/>
                </a:solidFill>
                <a:latin typeface="Arial"/>
                <a:ea typeface="ＭＳ Ｐゴシック" charset="0"/>
                <a:cs typeface="Arial"/>
              </a:rPr>
              <a:t>THE MUTATION:</a:t>
            </a:r>
          </a:p>
          <a:p>
            <a:pPr marL="454025" lvl="1" indent="-227013">
              <a:buFont typeface="Arial"/>
              <a:buChar char="•"/>
            </a:pPr>
            <a:r>
              <a:rPr lang="en-US" sz="2400" dirty="0">
                <a:latin typeface="Arial"/>
                <a:ea typeface="ＭＳ Ｐゴシック" charset="0"/>
                <a:cs typeface="Arial"/>
              </a:rPr>
              <a:t>Substitutes </a:t>
            </a:r>
            <a:r>
              <a:rPr lang="en-US" sz="2400" b="1" dirty="0">
                <a:solidFill>
                  <a:srgbClr val="C0504D"/>
                </a:solidFill>
                <a:latin typeface="Arial"/>
                <a:ea typeface="ＭＳ Ｐゴシック" charset="0"/>
                <a:cs typeface="Arial"/>
              </a:rPr>
              <a:t> </a:t>
            </a:r>
            <a:r>
              <a:rPr lang="en-US" sz="2400" b="1" dirty="0">
                <a:solidFill>
                  <a:srgbClr val="2B7C01"/>
                </a:solidFill>
                <a:latin typeface="Arial"/>
                <a:ea typeface="ＭＳ Ｐゴシック" charset="0"/>
                <a:cs typeface="Arial"/>
              </a:rPr>
              <a:t>T</a:t>
            </a:r>
            <a:r>
              <a:rPr lang="en-US" sz="2400" b="1" dirty="0">
                <a:solidFill>
                  <a:srgbClr val="C0504D"/>
                </a:solidFill>
                <a:latin typeface="Arial"/>
                <a:ea typeface="ＭＳ Ｐゴシック" charset="0"/>
                <a:cs typeface="Arial"/>
              </a:rPr>
              <a:t> </a:t>
            </a:r>
            <a:r>
              <a:rPr lang="en-US" sz="2400" dirty="0">
                <a:latin typeface="Arial"/>
                <a:ea typeface="ＭＳ Ｐゴシック" charset="0"/>
                <a:cs typeface="Arial"/>
              </a:rPr>
              <a:t>(thymine) for </a:t>
            </a:r>
            <a:r>
              <a:rPr lang="en-US" sz="2400" b="1" dirty="0">
                <a:solidFill>
                  <a:srgbClr val="C0504D"/>
                </a:solidFill>
                <a:latin typeface="Arial"/>
                <a:ea typeface="ＭＳ Ｐゴシック" charset="0"/>
                <a:cs typeface="Arial"/>
              </a:rPr>
              <a:t>A</a:t>
            </a:r>
            <a:r>
              <a:rPr lang="en-US" sz="2400" dirty="0">
                <a:solidFill>
                  <a:srgbClr val="0000FF"/>
                </a:solidFill>
                <a:latin typeface="Arial"/>
                <a:ea typeface="ＭＳ Ｐゴシック" charset="0"/>
                <a:cs typeface="Arial"/>
              </a:rPr>
              <a:t> </a:t>
            </a:r>
            <a:r>
              <a:rPr lang="en-US" sz="2400" dirty="0">
                <a:latin typeface="Arial"/>
                <a:ea typeface="ＭＳ Ｐゴシック" charset="0"/>
                <a:cs typeface="Arial"/>
              </a:rPr>
              <a:t>(adenine) in a key position in the gene. </a:t>
            </a:r>
          </a:p>
          <a:p>
            <a:pPr marL="454025" lvl="1" indent="-227013">
              <a:buFont typeface="Arial"/>
              <a:buChar char="•"/>
            </a:pPr>
            <a:r>
              <a:rPr lang="en-US" sz="2400" dirty="0">
                <a:latin typeface="Arial"/>
                <a:ea typeface="ＭＳ Ｐゴシック" charset="0"/>
                <a:cs typeface="Arial"/>
              </a:rPr>
              <a:t>This changes the amino acid from </a:t>
            </a:r>
            <a:r>
              <a:rPr lang="en-US" sz="2400" b="1" dirty="0">
                <a:solidFill>
                  <a:srgbClr val="2B7C01"/>
                </a:solidFill>
                <a:latin typeface="Arial"/>
                <a:ea typeface="ＭＳ Ｐゴシック" charset="0"/>
                <a:cs typeface="Arial"/>
              </a:rPr>
              <a:t>glutamic acid </a:t>
            </a:r>
            <a:r>
              <a:rPr lang="en-US" sz="2400" dirty="0">
                <a:latin typeface="Arial"/>
                <a:ea typeface="ＭＳ Ｐゴシック" charset="0"/>
                <a:cs typeface="Arial"/>
              </a:rPr>
              <a:t>to </a:t>
            </a:r>
            <a:r>
              <a:rPr lang="en-US" sz="2400" b="1" dirty="0" err="1">
                <a:solidFill>
                  <a:srgbClr val="C00000"/>
                </a:solidFill>
                <a:latin typeface="Arial"/>
                <a:ea typeface="ＭＳ Ｐゴシック" charset="0"/>
                <a:cs typeface="Arial"/>
              </a:rPr>
              <a:t>valine</a:t>
            </a:r>
            <a:r>
              <a:rPr lang="en-US" sz="2400" dirty="0">
                <a:latin typeface="Arial"/>
                <a:ea typeface="ＭＳ Ｐゴシック" charset="0"/>
                <a:cs typeface="Arial"/>
              </a:rPr>
              <a:t> which completely alters the shape and function of the protein.</a:t>
            </a:r>
          </a:p>
        </p:txBody>
      </p:sp>
    </p:spTree>
    <p:extLst>
      <p:ext uri="{BB962C8B-B14F-4D97-AF65-F5344CB8AC3E}">
        <p14:creationId xmlns:p14="http://schemas.microsoft.com/office/powerpoint/2010/main" val="201179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228600" y="74613"/>
            <a:ext cx="8915400" cy="758825"/>
          </a:xfrm>
        </p:spPr>
        <p:txBody>
          <a:bodyPr>
            <a:normAutofit/>
          </a:bodyPr>
          <a:lstStyle/>
          <a:p>
            <a:pPr algn="l" eaLnBrk="1" hangingPunct="1"/>
            <a:r>
              <a:rPr lang="en-US" sz="2400" b="1" dirty="0">
                <a:solidFill>
                  <a:srgbClr val="C00000"/>
                </a:solidFill>
                <a:latin typeface="Arial" panose="020B0604020202020204" pitchFamily="34" charset="0"/>
                <a:ea typeface="ＭＳ Ｐゴシック" charset="0"/>
                <a:cs typeface="Arial" panose="020B0604020202020204" pitchFamily="34" charset="0"/>
              </a:rPr>
              <a:t>CONSEQUENCES OF ABNORMAL SICKLE CELLS:</a:t>
            </a:r>
          </a:p>
        </p:txBody>
      </p:sp>
      <p:pic>
        <p:nvPicPr>
          <p:cNvPr id="11" name="Picture 10"/>
          <p:cNvPicPr>
            <a:picLocks noChangeAspect="1"/>
          </p:cNvPicPr>
          <p:nvPr/>
        </p:nvPicPr>
        <p:blipFill rotWithShape="1">
          <a:blip r:embed="rId3"/>
          <a:srcRect l="1905" t="10422"/>
          <a:stretch/>
        </p:blipFill>
        <p:spPr>
          <a:xfrm>
            <a:off x="3657600" y="862689"/>
            <a:ext cx="3603314" cy="2476106"/>
          </a:xfrm>
          <a:prstGeom prst="rect">
            <a:avLst/>
          </a:prstGeom>
        </p:spPr>
      </p:pic>
      <p:sp>
        <p:nvSpPr>
          <p:cNvPr id="7" name="Rectangle 2"/>
          <p:cNvSpPr txBox="1">
            <a:spLocks noChangeArrowheads="1"/>
          </p:cNvSpPr>
          <p:nvPr/>
        </p:nvSpPr>
        <p:spPr>
          <a:xfrm>
            <a:off x="1617718" y="902347"/>
            <a:ext cx="1831474" cy="75979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rgbClr val="2B7C01"/>
                </a:solidFill>
                <a:latin typeface="Arial" charset="0"/>
                <a:ea typeface="ＭＳ Ｐゴシック" charset="0"/>
                <a:cs typeface="ＭＳ Ｐゴシック" charset="0"/>
              </a:rPr>
              <a:t>Normal</a:t>
            </a:r>
          </a:p>
        </p:txBody>
      </p:sp>
      <p:sp>
        <p:nvSpPr>
          <p:cNvPr id="8" name="Rectangle 2"/>
          <p:cNvSpPr txBox="1">
            <a:spLocks noChangeArrowheads="1"/>
          </p:cNvSpPr>
          <p:nvPr/>
        </p:nvSpPr>
        <p:spPr>
          <a:xfrm>
            <a:off x="932901" y="2049588"/>
            <a:ext cx="2516291" cy="75979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a:solidFill>
                  <a:srgbClr val="C00000"/>
                </a:solidFill>
                <a:latin typeface="Arial" charset="0"/>
                <a:ea typeface="ＭＳ Ｐゴシック" charset="0"/>
                <a:cs typeface="ＭＳ Ｐゴシック" charset="0"/>
              </a:rPr>
              <a:t>Sickle cell</a:t>
            </a:r>
          </a:p>
        </p:txBody>
      </p:sp>
      <p:sp>
        <p:nvSpPr>
          <p:cNvPr id="3" name="TextBox 2"/>
          <p:cNvSpPr txBox="1"/>
          <p:nvPr/>
        </p:nvSpPr>
        <p:spPr>
          <a:xfrm>
            <a:off x="165600" y="3519206"/>
            <a:ext cx="8915704" cy="2785378"/>
          </a:xfrm>
          <a:prstGeom prst="rect">
            <a:avLst/>
          </a:prstGeom>
          <a:noFill/>
        </p:spPr>
        <p:txBody>
          <a:bodyPr wrap="square" rtlCol="0">
            <a:spAutoFit/>
          </a:bodyPr>
          <a:lstStyle/>
          <a:p>
            <a:pPr marL="342900" indent="-342900">
              <a:buFont typeface="Arial" charset="0"/>
              <a:buChar char="•"/>
            </a:pPr>
            <a:r>
              <a:rPr lang="en-US" sz="2500" dirty="0">
                <a:latin typeface="Arial" panose="020B0604020202020204" pitchFamily="34" charset="0"/>
                <a:cs typeface="Arial" panose="020B0604020202020204" pitchFamily="34" charset="0"/>
              </a:rPr>
              <a:t>Sickled cells don’t flow smoothly through blood vessels, they clump and block flow. Tissues don’t get enough oxygen, causing fatigue and often severe pain. </a:t>
            </a:r>
          </a:p>
          <a:p>
            <a:pPr marL="342900" indent="-342900">
              <a:buFont typeface="Arial" charset="0"/>
              <a:buChar char="•"/>
            </a:pPr>
            <a:r>
              <a:rPr lang="en-US" sz="2500" dirty="0">
                <a:latin typeface="Arial" panose="020B0604020202020204" pitchFamily="34" charset="0"/>
                <a:cs typeface="Arial" panose="020B0604020202020204" pitchFamily="34" charset="0"/>
              </a:rPr>
              <a:t>Other symptoms: frequent infections, delayed growth, vision problems. </a:t>
            </a:r>
          </a:p>
          <a:p>
            <a:pPr marL="342900" indent="-342900">
              <a:buFont typeface="Arial" charset="0"/>
              <a:buChar char="•"/>
            </a:pPr>
            <a:r>
              <a:rPr lang="en-US" sz="2500" dirty="0">
                <a:latin typeface="Arial" panose="020B0604020202020204" pitchFamily="34" charset="0"/>
                <a:cs typeface="Arial" panose="020B0604020202020204" pitchFamily="34" charset="0"/>
              </a:rPr>
              <a:t>When deprived of oxygen for too long, tissues die, damaging vital organs like heart, liver and kidney. </a:t>
            </a:r>
          </a:p>
        </p:txBody>
      </p:sp>
    </p:spTree>
    <p:extLst>
      <p:ext uri="{BB962C8B-B14F-4D97-AF65-F5344CB8AC3E}">
        <p14:creationId xmlns:p14="http://schemas.microsoft.com/office/powerpoint/2010/main" val="188256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2290803" y="69422"/>
            <a:ext cx="4562393" cy="47679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solidFill>
                  <a:srgbClr val="C00000"/>
                </a:solidFill>
                <a:latin typeface="Arial" panose="020B0604020202020204" pitchFamily="34" charset="0"/>
                <a:cs typeface="Arial" panose="020B0604020202020204" pitchFamily="34" charset="0"/>
              </a:rPr>
              <a:t>Inheritance of Sickle Cell</a:t>
            </a:r>
          </a:p>
        </p:txBody>
      </p:sp>
      <p:sp>
        <p:nvSpPr>
          <p:cNvPr id="6" name="TextBox 5"/>
          <p:cNvSpPr txBox="1"/>
          <p:nvPr/>
        </p:nvSpPr>
        <p:spPr>
          <a:xfrm>
            <a:off x="136800" y="487025"/>
            <a:ext cx="7027904" cy="6370975"/>
          </a:xfrm>
          <a:prstGeom prst="rect">
            <a:avLst/>
          </a:prstGeom>
          <a:noFill/>
        </p:spPr>
        <p:txBody>
          <a:bodyPr wrap="square" rtlCol="0">
            <a:spAutoFit/>
          </a:bodyPr>
          <a:lstStyle/>
          <a:p>
            <a:pPr marL="285750" indent="-285750">
              <a:buFont typeface="Arial" charset="0"/>
              <a:buChar char="•"/>
            </a:pPr>
            <a:r>
              <a:rPr lang="en-US" sz="2400" dirty="0">
                <a:solidFill>
                  <a:srgbClr val="404040"/>
                </a:solidFill>
                <a:latin typeface="Arial" panose="020B0604020202020204" pitchFamily="34" charset="0"/>
                <a:cs typeface="Arial" panose="020B0604020202020204" pitchFamily="34" charset="0"/>
              </a:rPr>
              <a:t>Individuals homozygous for the sickle cell allele (</a:t>
            </a:r>
            <a:r>
              <a:rPr lang="en-US" sz="2400" dirty="0" err="1">
                <a:solidFill>
                  <a:srgbClr val="404040"/>
                </a:solidFill>
                <a:latin typeface="Arial" panose="020B0604020202020204" pitchFamily="34" charset="0"/>
                <a:cs typeface="Arial" panose="020B0604020202020204" pitchFamily="34" charset="0"/>
              </a:rPr>
              <a:t>HbS</a:t>
            </a:r>
            <a:r>
              <a:rPr lang="en-US" sz="2400" dirty="0">
                <a:solidFill>
                  <a:srgbClr val="404040"/>
                </a:solidFill>
                <a:latin typeface="Arial" panose="020B0604020202020204" pitchFamily="34" charset="0"/>
                <a:cs typeface="Arial" panose="020B0604020202020204" pitchFamily="34" charset="0"/>
              </a:rPr>
              <a:t>, </a:t>
            </a:r>
            <a:r>
              <a:rPr lang="en-US" sz="2400" dirty="0" err="1">
                <a:solidFill>
                  <a:srgbClr val="404040"/>
                </a:solidFill>
                <a:latin typeface="Arial" panose="020B0604020202020204" pitchFamily="34" charset="0"/>
                <a:cs typeface="Arial" panose="020B0604020202020204" pitchFamily="34" charset="0"/>
              </a:rPr>
              <a:t>HbS</a:t>
            </a:r>
            <a:r>
              <a:rPr lang="en-US" sz="2400" dirty="0">
                <a:solidFill>
                  <a:srgbClr val="404040"/>
                </a:solidFill>
                <a:latin typeface="Arial" panose="020B0604020202020204" pitchFamily="34" charset="0"/>
                <a:cs typeface="Arial" panose="020B0604020202020204" pitchFamily="34" charset="0"/>
              </a:rPr>
              <a:t>) have </a:t>
            </a:r>
            <a:r>
              <a:rPr lang="en-US" sz="2400" b="1" i="1" dirty="0">
                <a:solidFill>
                  <a:srgbClr val="404040"/>
                </a:solidFill>
                <a:latin typeface="Arial" panose="020B0604020202020204" pitchFamily="34" charset="0"/>
                <a:cs typeface="Arial" panose="020B0604020202020204" pitchFamily="34" charset="0"/>
              </a:rPr>
              <a:t>sickle cell anemia </a:t>
            </a:r>
            <a:r>
              <a:rPr lang="en-US" sz="2400" dirty="0">
                <a:solidFill>
                  <a:srgbClr val="404040"/>
                </a:solidFill>
                <a:latin typeface="Arial" panose="020B0604020202020204" pitchFamily="34" charset="0"/>
                <a:cs typeface="Arial" panose="020B0604020202020204" pitchFamily="34" charset="0"/>
              </a:rPr>
              <a:t>aka</a:t>
            </a:r>
            <a:r>
              <a:rPr lang="en-US" sz="2400" b="1" i="1" dirty="0">
                <a:solidFill>
                  <a:srgbClr val="404040"/>
                </a:solidFill>
                <a:latin typeface="Arial" panose="020B0604020202020204" pitchFamily="34" charset="0"/>
                <a:cs typeface="Arial" panose="020B0604020202020204" pitchFamily="34" charset="0"/>
              </a:rPr>
              <a:t> sickle cell disease (SCD). </a:t>
            </a:r>
            <a:r>
              <a:rPr lang="en-US" sz="2400" dirty="0">
                <a:latin typeface="Arial" panose="020B0604020202020204" pitchFamily="34" charset="0"/>
                <a:cs typeface="Arial" panose="020B0604020202020204" pitchFamily="34" charset="0"/>
              </a:rPr>
              <a:t>In areas with poor access to modern medicine, 50-80% of these individuals die in childhood.</a:t>
            </a:r>
          </a:p>
          <a:p>
            <a:pPr marL="285750" indent="-285750">
              <a:buFont typeface="Arial" charset="0"/>
              <a:buChar char="•"/>
            </a:pPr>
            <a:endParaRPr lang="en-US" sz="2400" dirty="0">
              <a:solidFill>
                <a:srgbClr val="404040"/>
              </a:solidFill>
              <a:latin typeface="Arial" panose="020B0604020202020204" pitchFamily="34" charset="0"/>
              <a:cs typeface="Arial" panose="020B0604020202020204" pitchFamily="34" charset="0"/>
            </a:endParaRPr>
          </a:p>
          <a:p>
            <a:pPr marL="285750" indent="-285750">
              <a:buFont typeface="Arial" charset="0"/>
              <a:buChar char="•"/>
            </a:pPr>
            <a:r>
              <a:rPr lang="en-US" sz="2400" dirty="0">
                <a:solidFill>
                  <a:srgbClr val="404040"/>
                </a:solidFill>
                <a:latin typeface="Arial" panose="020B0604020202020204" pitchFamily="34" charset="0"/>
                <a:cs typeface="Arial" panose="020B0604020202020204" pitchFamily="34" charset="0"/>
              </a:rPr>
              <a:t>Individuals homozygous for the normal allele (</a:t>
            </a:r>
            <a:r>
              <a:rPr lang="en-US" sz="2400" dirty="0" err="1">
                <a:solidFill>
                  <a:srgbClr val="404040"/>
                </a:solidFill>
                <a:latin typeface="Arial" panose="020B0604020202020204" pitchFamily="34" charset="0"/>
                <a:cs typeface="Arial" panose="020B0604020202020204" pitchFamily="34" charset="0"/>
              </a:rPr>
              <a:t>HbA</a:t>
            </a:r>
            <a:r>
              <a:rPr lang="en-US" sz="2400" dirty="0">
                <a:solidFill>
                  <a:srgbClr val="404040"/>
                </a:solidFill>
                <a:latin typeface="Arial" panose="020B0604020202020204" pitchFamily="34" charset="0"/>
                <a:cs typeface="Arial" panose="020B0604020202020204" pitchFamily="34" charset="0"/>
              </a:rPr>
              <a:t>, </a:t>
            </a:r>
            <a:r>
              <a:rPr lang="en-US" sz="2400" dirty="0" err="1">
                <a:solidFill>
                  <a:srgbClr val="404040"/>
                </a:solidFill>
                <a:latin typeface="Arial" panose="020B0604020202020204" pitchFamily="34" charset="0"/>
                <a:cs typeface="Arial" panose="020B0604020202020204" pitchFamily="34" charset="0"/>
              </a:rPr>
              <a:t>HbA</a:t>
            </a:r>
            <a:r>
              <a:rPr lang="en-US" sz="2400" dirty="0">
                <a:solidFill>
                  <a:srgbClr val="404040"/>
                </a:solidFill>
                <a:latin typeface="Arial" panose="020B0604020202020204" pitchFamily="34" charset="0"/>
                <a:cs typeface="Arial" panose="020B0604020202020204" pitchFamily="34" charset="0"/>
              </a:rPr>
              <a:t>) are </a:t>
            </a:r>
            <a:r>
              <a:rPr lang="en-US" sz="2400" b="1" i="1" dirty="0">
                <a:solidFill>
                  <a:srgbClr val="404040"/>
                </a:solidFill>
                <a:latin typeface="Arial" panose="020B0604020202020204" pitchFamily="34" charset="0"/>
                <a:cs typeface="Arial" panose="020B0604020202020204" pitchFamily="34" charset="0"/>
              </a:rPr>
              <a:t>normal</a:t>
            </a:r>
            <a:r>
              <a:rPr lang="en-US" sz="2400" dirty="0">
                <a:solidFill>
                  <a:srgbClr val="404040"/>
                </a:solidFill>
                <a:latin typeface="Arial" panose="020B0604020202020204" pitchFamily="34" charset="0"/>
                <a:cs typeface="Arial" panose="020B0604020202020204" pitchFamily="34" charset="0"/>
              </a:rPr>
              <a:t>.</a:t>
            </a:r>
          </a:p>
          <a:p>
            <a:pPr marL="285750" indent="-285750">
              <a:buFont typeface="Arial" charset="0"/>
              <a:buChar char="•"/>
            </a:pPr>
            <a:endParaRPr lang="en-US" sz="2400" dirty="0">
              <a:solidFill>
                <a:srgbClr val="404040"/>
              </a:solidFill>
              <a:latin typeface="Arial" panose="020B0604020202020204" pitchFamily="34" charset="0"/>
              <a:cs typeface="Arial" panose="020B0604020202020204" pitchFamily="34" charset="0"/>
            </a:endParaRPr>
          </a:p>
          <a:p>
            <a:pPr marL="285750" indent="-285750">
              <a:buFont typeface="Arial" charset="0"/>
              <a:buChar char="•"/>
            </a:pPr>
            <a:r>
              <a:rPr lang="en-US" sz="2400" dirty="0">
                <a:solidFill>
                  <a:srgbClr val="404040"/>
                </a:solidFill>
                <a:latin typeface="Arial" panose="020B0604020202020204" pitchFamily="34" charset="0"/>
                <a:cs typeface="Arial" panose="020B0604020202020204" pitchFamily="34" charset="0"/>
              </a:rPr>
              <a:t>Individuals who are heterozygous (</a:t>
            </a:r>
            <a:r>
              <a:rPr lang="en-US" sz="2400" dirty="0" err="1">
                <a:solidFill>
                  <a:srgbClr val="404040"/>
                </a:solidFill>
                <a:latin typeface="Arial" panose="020B0604020202020204" pitchFamily="34" charset="0"/>
                <a:cs typeface="Arial" panose="020B0604020202020204" pitchFamily="34" charset="0"/>
              </a:rPr>
              <a:t>HbA</a:t>
            </a:r>
            <a:r>
              <a:rPr lang="en-US" sz="2400" dirty="0">
                <a:solidFill>
                  <a:srgbClr val="404040"/>
                </a:solidFill>
                <a:latin typeface="Arial" panose="020B0604020202020204" pitchFamily="34" charset="0"/>
                <a:cs typeface="Arial" panose="020B0604020202020204" pitchFamily="34" charset="0"/>
              </a:rPr>
              <a:t>, </a:t>
            </a:r>
            <a:r>
              <a:rPr lang="en-US" sz="2400" dirty="0" err="1">
                <a:solidFill>
                  <a:srgbClr val="404040"/>
                </a:solidFill>
                <a:latin typeface="Arial" panose="020B0604020202020204" pitchFamily="34" charset="0"/>
                <a:cs typeface="Arial" panose="020B0604020202020204" pitchFamily="34" charset="0"/>
              </a:rPr>
              <a:t>HbS</a:t>
            </a:r>
            <a:r>
              <a:rPr lang="en-US" sz="2400" dirty="0">
                <a:solidFill>
                  <a:srgbClr val="404040"/>
                </a:solidFill>
                <a:latin typeface="Arial" panose="020B0604020202020204" pitchFamily="34" charset="0"/>
                <a:cs typeface="Arial" panose="020B0604020202020204" pitchFamily="34" charset="0"/>
              </a:rPr>
              <a:t>) are said to have </a:t>
            </a:r>
            <a:r>
              <a:rPr lang="en-US" sz="2400" b="1" i="1" dirty="0">
                <a:solidFill>
                  <a:srgbClr val="404040"/>
                </a:solidFill>
                <a:latin typeface="Arial" panose="020B0604020202020204" pitchFamily="34" charset="0"/>
                <a:cs typeface="Arial" panose="020B0604020202020204" pitchFamily="34" charset="0"/>
              </a:rPr>
              <a:t>“sickle cell trait” (SCT)</a:t>
            </a:r>
            <a:r>
              <a:rPr lang="en-US" sz="2400" dirty="0">
                <a:solidFill>
                  <a:srgbClr val="404040"/>
                </a:solidFill>
                <a:latin typeface="Arial" panose="020B0604020202020204" pitchFamily="34" charset="0"/>
                <a:cs typeface="Arial" panose="020B0604020202020204" pitchFamily="34" charset="0"/>
              </a:rPr>
              <a:t>. Some of their red blood cells are normal, but some are sickled. They do not typically have severe symptoms of the disease, but can experience symptoms under low oxygen conditions (for example, in muscles during high exertion).</a:t>
            </a:r>
            <a:br>
              <a:rPr lang="en-US" sz="2400" dirty="0">
                <a:solidFill>
                  <a:srgbClr val="404040"/>
                </a:solidFill>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p:txBody>
      </p:sp>
      <p:sp>
        <p:nvSpPr>
          <p:cNvPr id="7" name="TextBox 6"/>
          <p:cNvSpPr txBox="1"/>
          <p:nvPr/>
        </p:nvSpPr>
        <p:spPr>
          <a:xfrm>
            <a:off x="7207278" y="546214"/>
            <a:ext cx="1936722" cy="1200329"/>
          </a:xfrm>
          <a:prstGeom prst="rect">
            <a:avLst/>
          </a:prstGeom>
          <a:noFill/>
        </p:spPr>
        <p:txBody>
          <a:bodyPr wrap="square" rtlCol="0">
            <a:spAutoFit/>
          </a:bodyPr>
          <a:lstStyle/>
          <a:p>
            <a:r>
              <a:rPr lang="en-US" sz="2400" b="1" dirty="0" err="1">
                <a:solidFill>
                  <a:srgbClr val="C00000"/>
                </a:solidFill>
                <a:latin typeface="Arial" panose="020B0604020202020204" pitchFamily="34" charset="0"/>
                <a:cs typeface="Arial" panose="020B0604020202020204" pitchFamily="34" charset="0"/>
              </a:rPr>
              <a:t>HbS</a:t>
            </a:r>
            <a:r>
              <a:rPr lang="en-US" sz="2400" b="1" dirty="0">
                <a:solidFill>
                  <a:srgbClr val="C00000"/>
                </a:solidFill>
                <a:latin typeface="Arial" panose="020B0604020202020204" pitchFamily="34" charset="0"/>
                <a:cs typeface="Arial" panose="020B0604020202020204" pitchFamily="34" charset="0"/>
              </a:rPr>
              <a:t>, </a:t>
            </a:r>
            <a:r>
              <a:rPr lang="en-US" sz="2400" b="1" dirty="0" err="1">
                <a:solidFill>
                  <a:srgbClr val="C00000"/>
                </a:solidFill>
                <a:latin typeface="Arial" panose="020B0604020202020204" pitchFamily="34" charset="0"/>
                <a:cs typeface="Arial" panose="020B0604020202020204" pitchFamily="34" charset="0"/>
              </a:rPr>
              <a:t>HbS</a:t>
            </a:r>
            <a:r>
              <a:rPr lang="en-US" sz="2400" b="1" dirty="0">
                <a:solidFill>
                  <a:srgbClr val="C00000"/>
                </a:solidFill>
                <a:latin typeface="Arial" panose="020B0604020202020204" pitchFamily="34" charset="0"/>
                <a:cs typeface="Arial" panose="020B0604020202020204" pitchFamily="34" charset="0"/>
              </a:rPr>
              <a:t> = sickle cell anemia</a:t>
            </a:r>
          </a:p>
        </p:txBody>
      </p:sp>
      <p:sp>
        <p:nvSpPr>
          <p:cNvPr id="8" name="TextBox 7"/>
          <p:cNvSpPr txBox="1"/>
          <p:nvPr/>
        </p:nvSpPr>
        <p:spPr>
          <a:xfrm>
            <a:off x="7164704" y="2682879"/>
            <a:ext cx="1936722" cy="830997"/>
          </a:xfrm>
          <a:prstGeom prst="rect">
            <a:avLst/>
          </a:prstGeom>
          <a:noFill/>
        </p:spPr>
        <p:txBody>
          <a:bodyPr wrap="square" rtlCol="0">
            <a:spAutoFit/>
          </a:bodyPr>
          <a:lstStyle/>
          <a:p>
            <a:r>
              <a:rPr lang="en-US" sz="2400" b="1" dirty="0" err="1">
                <a:solidFill>
                  <a:srgbClr val="C00000"/>
                </a:solidFill>
                <a:latin typeface="Arial" panose="020B0604020202020204" pitchFamily="34" charset="0"/>
                <a:cs typeface="Arial" panose="020B0604020202020204" pitchFamily="34" charset="0"/>
              </a:rPr>
              <a:t>HbA</a:t>
            </a:r>
            <a:r>
              <a:rPr lang="en-US" sz="2400" b="1" dirty="0">
                <a:solidFill>
                  <a:srgbClr val="C00000"/>
                </a:solidFill>
                <a:latin typeface="Arial" panose="020B0604020202020204" pitchFamily="34" charset="0"/>
                <a:cs typeface="Arial" panose="020B0604020202020204" pitchFamily="34" charset="0"/>
              </a:rPr>
              <a:t>, </a:t>
            </a:r>
            <a:r>
              <a:rPr lang="en-US" sz="2400" b="1" dirty="0" err="1">
                <a:solidFill>
                  <a:srgbClr val="C00000"/>
                </a:solidFill>
                <a:latin typeface="Arial" panose="020B0604020202020204" pitchFamily="34" charset="0"/>
                <a:cs typeface="Arial" panose="020B0604020202020204" pitchFamily="34" charset="0"/>
              </a:rPr>
              <a:t>HbA</a:t>
            </a:r>
            <a:r>
              <a:rPr lang="en-US" sz="2400" b="1" dirty="0">
                <a:solidFill>
                  <a:srgbClr val="C00000"/>
                </a:solidFill>
                <a:latin typeface="Arial" panose="020B0604020202020204" pitchFamily="34" charset="0"/>
                <a:cs typeface="Arial" panose="020B0604020202020204" pitchFamily="34" charset="0"/>
              </a:rPr>
              <a:t> = normal</a:t>
            </a:r>
          </a:p>
        </p:txBody>
      </p:sp>
      <p:sp>
        <p:nvSpPr>
          <p:cNvPr id="9" name="TextBox 8"/>
          <p:cNvSpPr txBox="1"/>
          <p:nvPr/>
        </p:nvSpPr>
        <p:spPr>
          <a:xfrm>
            <a:off x="7164704" y="3850047"/>
            <a:ext cx="1936722" cy="1200329"/>
          </a:xfrm>
          <a:prstGeom prst="rect">
            <a:avLst/>
          </a:prstGeom>
          <a:noFill/>
        </p:spPr>
        <p:txBody>
          <a:bodyPr wrap="square" rtlCol="0">
            <a:spAutoFit/>
          </a:bodyPr>
          <a:lstStyle/>
          <a:p>
            <a:r>
              <a:rPr lang="en-US" sz="2400" b="1" dirty="0" err="1">
                <a:solidFill>
                  <a:srgbClr val="C00000"/>
                </a:solidFill>
                <a:latin typeface="Arial" panose="020B0604020202020204" pitchFamily="34" charset="0"/>
                <a:cs typeface="Arial" panose="020B0604020202020204" pitchFamily="34" charset="0"/>
              </a:rPr>
              <a:t>HbA</a:t>
            </a:r>
            <a:r>
              <a:rPr lang="en-US" sz="2400" b="1" dirty="0">
                <a:solidFill>
                  <a:srgbClr val="C00000"/>
                </a:solidFill>
                <a:latin typeface="Arial" panose="020B0604020202020204" pitchFamily="34" charset="0"/>
                <a:cs typeface="Arial" panose="020B0604020202020204" pitchFamily="34" charset="0"/>
              </a:rPr>
              <a:t>, </a:t>
            </a:r>
            <a:r>
              <a:rPr lang="en-US" sz="2400" b="1" dirty="0" err="1">
                <a:solidFill>
                  <a:srgbClr val="C00000"/>
                </a:solidFill>
                <a:latin typeface="Arial" panose="020B0604020202020204" pitchFamily="34" charset="0"/>
                <a:cs typeface="Arial" panose="020B0604020202020204" pitchFamily="34" charset="0"/>
              </a:rPr>
              <a:t>HbS</a:t>
            </a:r>
            <a:r>
              <a:rPr lang="en-US" sz="2400" b="1" dirty="0">
                <a:solidFill>
                  <a:srgbClr val="C00000"/>
                </a:solidFill>
                <a:latin typeface="Arial" panose="020B0604020202020204" pitchFamily="34" charset="0"/>
                <a:cs typeface="Arial" panose="020B0604020202020204" pitchFamily="34" charset="0"/>
              </a:rPr>
              <a:t> = sickle cell “trait”</a:t>
            </a:r>
          </a:p>
        </p:txBody>
      </p:sp>
    </p:spTree>
    <p:extLst>
      <p:ext uri="{BB962C8B-B14F-4D97-AF65-F5344CB8AC3E}">
        <p14:creationId xmlns:p14="http://schemas.microsoft.com/office/powerpoint/2010/main" val="186027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783B0D04-27FD-44D2-8E90-DF164A23BC23}"/>
              </a:ext>
            </a:extLst>
          </p:cNvPr>
          <p:cNvSpPr txBox="1"/>
          <p:nvPr/>
        </p:nvSpPr>
        <p:spPr>
          <a:xfrm>
            <a:off x="529066" y="2721114"/>
            <a:ext cx="8085868" cy="707886"/>
          </a:xfrm>
          <a:prstGeom prst="rect">
            <a:avLst/>
          </a:prstGeom>
          <a:noFill/>
        </p:spPr>
        <p:txBody>
          <a:bodyPr wrap="none" rtlCol="0">
            <a:spAutoFit/>
          </a:bodyPr>
          <a:lstStyle/>
          <a:p>
            <a:r>
              <a:rPr lang="en-US" sz="4000" dirty="0">
                <a:latin typeface="Arial" panose="020B0604020202020204" pitchFamily="34" charset="0"/>
                <a:cs typeface="Arial" panose="020B0604020202020204" pitchFamily="34" charset="0"/>
              </a:rPr>
              <a:t>What pattern of inheritance is this?</a:t>
            </a:r>
          </a:p>
        </p:txBody>
      </p:sp>
    </p:spTree>
    <p:extLst>
      <p:ext uri="{BB962C8B-B14F-4D97-AF65-F5344CB8AC3E}">
        <p14:creationId xmlns:p14="http://schemas.microsoft.com/office/powerpoint/2010/main" val="320018870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88938" y="3276000"/>
            <a:ext cx="8272662" cy="3150200"/>
          </a:xfrm>
        </p:spPr>
        <p:txBody>
          <a:bodyPr>
            <a:normAutofit/>
          </a:bodyPr>
          <a:lstStyle/>
          <a:p>
            <a:r>
              <a:rPr lang="en-US" sz="2400" b="1" dirty="0">
                <a:latin typeface="Arial" panose="020B0604020202020204" pitchFamily="34" charset="0"/>
                <a:cs typeface="Arial" panose="020B0604020202020204" pitchFamily="34" charset="0"/>
              </a:rPr>
              <a:t>Would all of the individuals of the first generation go back into the gene pool? </a:t>
            </a:r>
          </a:p>
          <a:p>
            <a:pPr lvl="1"/>
            <a:r>
              <a:rPr lang="en-US" b="1"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Plan how you will simulate this.</a:t>
            </a:r>
          </a:p>
          <a:p>
            <a:pPr marL="914400" lvl="2" indent="0">
              <a:buNone/>
            </a:pPr>
            <a:endParaRPr lang="en-US" dirty="0">
              <a:latin typeface="Arial" panose="020B0604020202020204" pitchFamily="34" charset="0"/>
              <a:cs typeface="Arial" panose="020B0604020202020204" pitchFamily="34" charset="0"/>
            </a:endParaRPr>
          </a:p>
          <a:p>
            <a:pPr marL="914400" lvl="2" indent="0">
              <a:buNone/>
            </a:pPr>
            <a:r>
              <a:rPr lang="en-US" sz="2400" dirty="0">
                <a:latin typeface="Arial" panose="020B0604020202020204" pitchFamily="34" charset="0"/>
                <a:cs typeface="Arial" panose="020B0604020202020204" pitchFamily="34" charset="0"/>
              </a:rPr>
              <a:t>Briefly describe the procedure you designed in </a:t>
            </a:r>
          </a:p>
          <a:p>
            <a:pPr marL="914400" lvl="2" indent="0">
              <a:buNone/>
            </a:pPr>
            <a:r>
              <a:rPr lang="en-US" sz="2400" b="1" dirty="0">
                <a:latin typeface="Arial" panose="020B0604020202020204" pitchFamily="34" charset="0"/>
                <a:cs typeface="Arial" panose="020B0604020202020204" pitchFamily="34" charset="0"/>
              </a:rPr>
              <a:t>Doodle Box F</a:t>
            </a:r>
            <a:r>
              <a:rPr lang="en-US" sz="2400" dirty="0">
                <a:latin typeface="Arial" panose="020B0604020202020204" pitchFamily="34" charset="0"/>
                <a:cs typeface="Arial" panose="020B0604020202020204" pitchFamily="34" charset="0"/>
              </a:rPr>
              <a:t>. </a:t>
            </a:r>
          </a:p>
        </p:txBody>
      </p:sp>
      <p:sp>
        <p:nvSpPr>
          <p:cNvPr id="2" name="Title 1"/>
          <p:cNvSpPr>
            <a:spLocks noGrp="1"/>
          </p:cNvSpPr>
          <p:nvPr>
            <p:ph type="title" idx="4294967295"/>
          </p:nvPr>
        </p:nvSpPr>
        <p:spPr>
          <a:xfrm>
            <a:off x="388938" y="431800"/>
            <a:ext cx="8755062" cy="2556201"/>
          </a:xfrm>
        </p:spPr>
        <p:txBody>
          <a:bodyPr>
            <a:noAutofit/>
          </a:bodyPr>
          <a:lstStyle/>
          <a:p>
            <a:pPr algn="l"/>
            <a:r>
              <a:rPr lang="en-US" sz="2400" b="1" i="1" dirty="0">
                <a:solidFill>
                  <a:srgbClr val="957EB4"/>
                </a:solidFill>
                <a:latin typeface="Arial" panose="020B0604020202020204" pitchFamily="34" charset="0"/>
                <a:cs typeface="Arial" panose="020B0604020202020204" pitchFamily="34" charset="0"/>
              </a:rPr>
              <a:t>In your group, discuss:</a:t>
            </a:r>
            <a:r>
              <a:rPr lang="en-US" sz="2400" b="1" i="1" dirty="0">
                <a:latin typeface="Arial" panose="020B0604020202020204" pitchFamily="34" charset="0"/>
                <a:cs typeface="Arial" panose="020B0604020202020204" pitchFamily="34" charset="0"/>
              </a:rPr>
              <a:t/>
            </a:r>
            <a:br>
              <a:rPr lang="en-US" sz="2400" b="1" i="1" dirty="0">
                <a:latin typeface="Arial" panose="020B0604020202020204" pitchFamily="34" charset="0"/>
                <a:cs typeface="Arial" panose="020B0604020202020204" pitchFamily="34" charset="0"/>
              </a:rPr>
            </a:br>
            <a:r>
              <a:rPr lang="en-US" sz="2400" i="1" dirty="0">
                <a:latin typeface="Arial" panose="020B0604020202020204" pitchFamily="34" charset="0"/>
                <a:cs typeface="Arial" panose="020B0604020202020204" pitchFamily="34" charset="0"/>
              </a:rPr>
              <a:t/>
            </a:r>
            <a:br>
              <a:rPr lang="en-US" sz="2400" i="1"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How could we change the procedure of our bean/gene pool simulation to show what might happen from one generation to the next with regards to </a:t>
            </a:r>
            <a:r>
              <a:rPr lang="en-US" sz="2400" dirty="0" err="1">
                <a:latin typeface="Arial" panose="020B0604020202020204" pitchFamily="34" charset="0"/>
                <a:cs typeface="Arial" panose="020B0604020202020204" pitchFamily="34" charset="0"/>
              </a:rPr>
              <a:t>HbS</a:t>
            </a:r>
            <a:r>
              <a:rPr lang="en-US" sz="2400" dirty="0">
                <a:latin typeface="Arial" panose="020B0604020202020204" pitchFamily="34" charset="0"/>
                <a:cs typeface="Arial" panose="020B0604020202020204" pitchFamily="34" charset="0"/>
              </a:rPr>
              <a:t> (the sickle cell allele) in a population with little access to modern medicine? (</a:t>
            </a:r>
            <a:r>
              <a:rPr lang="en-US" sz="2400" i="1" dirty="0">
                <a:latin typeface="Arial" panose="020B0604020202020204" pitchFamily="34" charset="0"/>
                <a:ea typeface="Cambria" charset="0"/>
                <a:cs typeface="Arial" panose="020B0604020202020204" pitchFamily="34" charset="0"/>
              </a:rPr>
              <a:t>Let red beans represent </a:t>
            </a:r>
            <a:r>
              <a:rPr lang="en-US" sz="2400" i="1" dirty="0" err="1">
                <a:latin typeface="Arial" panose="020B0604020202020204" pitchFamily="34" charset="0"/>
                <a:ea typeface="Cambria" charset="0"/>
                <a:cs typeface="Arial" panose="020B0604020202020204" pitchFamily="34" charset="0"/>
              </a:rPr>
              <a:t>HbS</a:t>
            </a:r>
            <a:r>
              <a:rPr lang="en-US" sz="2400" i="1" dirty="0">
                <a:latin typeface="Arial" panose="020B0604020202020204" pitchFamily="34" charset="0"/>
                <a:ea typeface="Cambria" charset="0"/>
                <a:cs typeface="Arial" panose="020B0604020202020204" pitchFamily="34" charset="0"/>
              </a:rPr>
              <a:t> alleles, and white beans for normal alleles, </a:t>
            </a:r>
            <a:r>
              <a:rPr lang="en-US" sz="2400" i="1" dirty="0" err="1">
                <a:latin typeface="Arial" panose="020B0604020202020204" pitchFamily="34" charset="0"/>
                <a:ea typeface="Cambria" charset="0"/>
                <a:cs typeface="Arial" panose="020B0604020202020204" pitchFamily="34" charset="0"/>
              </a:rPr>
              <a:t>HbA</a:t>
            </a:r>
            <a:r>
              <a:rPr lang="en-US" sz="2400" dirty="0">
                <a:latin typeface="Arial" panose="020B0604020202020204" pitchFamily="34" charset="0"/>
                <a:cs typeface="Arial" panose="020B0604020202020204" pitchFamily="34" charset="0"/>
              </a:rPr>
              <a:t>).</a:t>
            </a:r>
          </a:p>
        </p:txBody>
      </p:sp>
      <p:pic>
        <p:nvPicPr>
          <p:cNvPr id="7" name="pasted-image.pdf">
            <a:extLst>
              <a:ext uri="{FF2B5EF4-FFF2-40B4-BE49-F238E27FC236}">
                <a16:creationId xmlns="" xmlns:a16="http://schemas.microsoft.com/office/drawing/2014/main" id="{2C4D7009-8AA0-44D6-B6F5-7A00AD950BFC}"/>
              </a:ext>
            </a:extLst>
          </p:cNvPr>
          <p:cNvPicPr>
            <a:picLocks noChangeAspect="1"/>
          </p:cNvPicPr>
          <p:nvPr/>
        </p:nvPicPr>
        <p:blipFill>
          <a:blip r:embed="rId3"/>
          <a:stretch>
            <a:fillRect/>
          </a:stretch>
        </p:blipFill>
        <p:spPr>
          <a:xfrm>
            <a:off x="482400" y="5118778"/>
            <a:ext cx="721712" cy="727639"/>
          </a:xfrm>
          <a:prstGeom prst="rect">
            <a:avLst/>
          </a:prstGeom>
          <a:ln w="12700">
            <a:miter lim="400000"/>
          </a:ln>
        </p:spPr>
      </p:pic>
    </p:spTree>
    <p:extLst>
      <p:ext uri="{BB962C8B-B14F-4D97-AF65-F5344CB8AC3E}">
        <p14:creationId xmlns:p14="http://schemas.microsoft.com/office/powerpoint/2010/main" val="169158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78525" y="0"/>
            <a:ext cx="2916238" cy="878305"/>
          </a:xfrm>
        </p:spPr>
        <p:txBody>
          <a:bodyPr/>
          <a:lstStyle/>
          <a:p>
            <a:r>
              <a:rPr lang="en-US" dirty="0">
                <a:latin typeface="Arial" panose="020B0604020202020204" pitchFamily="34" charset="0"/>
                <a:cs typeface="Arial" panose="020B0604020202020204" pitchFamily="34" charset="0"/>
              </a:rPr>
              <a:t>Discussion</a:t>
            </a:r>
          </a:p>
        </p:txBody>
      </p:sp>
      <p:sp>
        <p:nvSpPr>
          <p:cNvPr id="3" name="Content Placeholder 2"/>
          <p:cNvSpPr>
            <a:spLocks noGrp="1"/>
          </p:cNvSpPr>
          <p:nvPr>
            <p:ph idx="4294967295"/>
          </p:nvPr>
        </p:nvSpPr>
        <p:spPr>
          <a:xfrm>
            <a:off x="828094" y="1072482"/>
            <a:ext cx="7217100" cy="4351338"/>
          </a:xfrm>
        </p:spPr>
        <p:txBody>
          <a:bodyPr>
            <a:normAutofit lnSpcReduction="10000"/>
          </a:bodyPr>
          <a:lstStyle/>
          <a:p>
            <a:pPr>
              <a:lnSpc>
                <a:spcPct val="110000"/>
              </a:lnSpc>
              <a:spcBef>
                <a:spcPts val="0"/>
              </a:spcBef>
              <a:spcAft>
                <a:spcPts val="600"/>
              </a:spcAft>
            </a:pPr>
            <a:r>
              <a:rPr lang="en-US" b="1" dirty="0">
                <a:latin typeface="Arial" panose="020B0604020202020204" pitchFamily="34" charset="0"/>
                <a:cs typeface="Arial" panose="020B0604020202020204" pitchFamily="34" charset="0"/>
              </a:rPr>
              <a:t>What happened </a:t>
            </a:r>
            <a:r>
              <a:rPr lang="en-US" b="1" dirty="0" smtClean="0">
                <a:latin typeface="Arial" panose="020B0604020202020204" pitchFamily="34" charset="0"/>
                <a:cs typeface="Arial" panose="020B0604020202020204" pitchFamily="34" charset="0"/>
              </a:rPr>
              <a:t>to </a:t>
            </a:r>
            <a:r>
              <a:rPr lang="en-US" b="1" dirty="0">
                <a:latin typeface="Arial" panose="020B0604020202020204" pitchFamily="34" charset="0"/>
                <a:cs typeface="Arial" panose="020B0604020202020204" pitchFamily="34" charset="0"/>
              </a:rPr>
              <a:t>the frequencies of the R and W beans over several generations</a:t>
            </a:r>
            <a:r>
              <a:rPr lang="en-US" b="1" dirty="0" smtClean="0">
                <a:latin typeface="Arial" panose="020B0604020202020204" pitchFamily="34" charset="0"/>
                <a:cs typeface="Arial" panose="020B0604020202020204" pitchFamily="34" charset="0"/>
              </a:rPr>
              <a:t>?</a:t>
            </a:r>
          </a:p>
          <a:p>
            <a:pPr>
              <a:lnSpc>
                <a:spcPct val="110000"/>
              </a:lnSpc>
              <a:spcBef>
                <a:spcPts val="0"/>
              </a:spcBef>
              <a:spcAft>
                <a:spcPts val="600"/>
              </a:spcAft>
            </a:pPr>
            <a:r>
              <a:rPr lang="en-US" sz="2800" i="1" dirty="0" smtClean="0">
                <a:latin typeface="Arial" panose="020B0604020202020204" pitchFamily="34" charset="0"/>
                <a:ea typeface="Cambria" charset="0"/>
                <a:cs typeface="Arial" panose="020B0604020202020204" pitchFamily="34" charset="0"/>
              </a:rPr>
              <a:t>(</a:t>
            </a:r>
            <a:r>
              <a:rPr lang="en-US" sz="2800" i="1" dirty="0">
                <a:latin typeface="Arial" panose="020B0604020202020204" pitchFamily="34" charset="0"/>
                <a:ea typeface="Cambria" charset="0"/>
                <a:cs typeface="Arial" panose="020B0604020202020204" pitchFamily="34" charset="0"/>
              </a:rPr>
              <a:t>O</a:t>
            </a:r>
            <a:r>
              <a:rPr lang="en-US" sz="2800" i="1" dirty="0" smtClean="0">
                <a:latin typeface="Arial" panose="020B0604020202020204" pitchFamily="34" charset="0"/>
                <a:ea typeface="Cambria" charset="0"/>
                <a:cs typeface="Arial" panose="020B0604020202020204" pitchFamily="34" charset="0"/>
              </a:rPr>
              <a:t>r </a:t>
            </a:r>
            <a:r>
              <a:rPr lang="en-US" sz="2800" i="1" dirty="0">
                <a:latin typeface="Arial" panose="020B0604020202020204" pitchFamily="34" charset="0"/>
                <a:ea typeface="Cambria" charset="0"/>
                <a:cs typeface="Arial" panose="020B0604020202020204" pitchFamily="34" charset="0"/>
              </a:rPr>
              <a:t>what do you predict would have happened if you didn’t have time to carry out the </a:t>
            </a:r>
            <a:r>
              <a:rPr lang="en-US" sz="2800" i="1" dirty="0" smtClean="0">
                <a:latin typeface="Arial" panose="020B0604020202020204" pitchFamily="34" charset="0"/>
                <a:ea typeface="Cambria" charset="0"/>
                <a:cs typeface="Arial" panose="020B0604020202020204" pitchFamily="34" charset="0"/>
              </a:rPr>
              <a:t>procedure?)</a:t>
            </a:r>
            <a:endParaRPr lang="en-US" sz="2800" b="1" dirty="0">
              <a:latin typeface="Arial" panose="020B0604020202020204" pitchFamily="34" charset="0"/>
              <a:cs typeface="Arial" panose="020B0604020202020204" pitchFamily="34" charset="0"/>
            </a:endParaRPr>
          </a:p>
          <a:p>
            <a:pPr>
              <a:lnSpc>
                <a:spcPct val="110000"/>
              </a:lnSpc>
              <a:spcBef>
                <a:spcPts val="0"/>
              </a:spcBef>
              <a:spcAft>
                <a:spcPts val="600"/>
              </a:spcAft>
            </a:pPr>
            <a:r>
              <a:rPr lang="en-US" b="1" dirty="0">
                <a:latin typeface="Arial" panose="020B0604020202020204" pitchFamily="34" charset="0"/>
                <a:cs typeface="Arial" panose="020B0604020202020204" pitchFamily="34" charset="0"/>
              </a:rPr>
              <a:t>What would happen after </a:t>
            </a:r>
            <a:r>
              <a:rPr lang="en-US" b="1" u="sng" dirty="0">
                <a:latin typeface="Arial" panose="020B0604020202020204" pitchFamily="34" charset="0"/>
                <a:cs typeface="Arial" panose="020B0604020202020204" pitchFamily="34" charset="0"/>
              </a:rPr>
              <a:t>many</a:t>
            </a:r>
            <a:r>
              <a:rPr lang="en-US" b="1" dirty="0">
                <a:latin typeface="Arial" panose="020B0604020202020204" pitchFamily="34" charset="0"/>
                <a:cs typeface="Arial" panose="020B0604020202020204" pitchFamily="34" charset="0"/>
              </a:rPr>
              <a:t> generations?</a:t>
            </a:r>
          </a:p>
          <a:p>
            <a:pPr>
              <a:lnSpc>
                <a:spcPct val="110000"/>
              </a:lnSpc>
              <a:spcBef>
                <a:spcPts val="0"/>
              </a:spcBef>
              <a:spcAft>
                <a:spcPts val="600"/>
              </a:spcAft>
            </a:pPr>
            <a:r>
              <a:rPr lang="en-US" b="1" dirty="0">
                <a:latin typeface="Arial" panose="020B0604020202020204" pitchFamily="34" charset="0"/>
                <a:cs typeface="Arial" panose="020B0604020202020204" pitchFamily="34" charset="0"/>
              </a:rPr>
              <a:t>Would the R allele ever completely disappear? Why or why not?</a:t>
            </a:r>
          </a:p>
          <a:p>
            <a:endParaRPr lang="en-US" dirty="0"/>
          </a:p>
        </p:txBody>
      </p:sp>
    </p:spTree>
    <p:extLst>
      <p:ext uri="{BB962C8B-B14F-4D97-AF65-F5344CB8AC3E}">
        <p14:creationId xmlns:p14="http://schemas.microsoft.com/office/powerpoint/2010/main" val="57829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a:t>LS01 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pPr>
              <a:spcBef>
                <a:spcPts val="0"/>
              </a:spcBef>
            </a:pPr>
            <a:r>
              <a:rPr lang="en-US" sz="1800" dirty="0">
                <a:sym typeface="Helvetica Light"/>
              </a:rPr>
              <a:t>T</a:t>
            </a:r>
            <a:r>
              <a:rPr lang="en-US" sz="1800" dirty="0"/>
              <a:t>his segment introduces population genetics and some key terms. We begin by intentionally shifting the focus from individuals to populations. We review the definition of population and the difference in the kinds of questions we’ll be asking. </a:t>
            </a:r>
          </a:p>
          <a:p>
            <a:pPr>
              <a:spcBef>
                <a:spcPts val="0"/>
              </a:spcBef>
            </a:pPr>
            <a:r>
              <a:rPr lang="en-US" sz="1800" dirty="0" smtClean="0"/>
              <a:t>As </a:t>
            </a:r>
            <a:r>
              <a:rPr lang="en-US" sz="1800" dirty="0"/>
              <a:t>an example, we find the frequencies of phenotypes in the class for several single gene, two-allele traits. Elicit student ideas about factors that might make one variant more common than the other. Students write individually, pair/share, then share with class. Because students usually suggest that dominance is a factor, we show which of the variants in the class is dominant for each trait. We also revisit blood type. Both debunk the idea that dominant traits are most common</a:t>
            </a:r>
            <a:r>
              <a:rPr lang="en-US" sz="1800" dirty="0" smtClean="0"/>
              <a:t>.</a:t>
            </a:r>
          </a:p>
          <a:p>
            <a:r>
              <a:rPr lang="en-US" sz="1800" dirty="0"/>
              <a:t>At this point we introduce the terms gene pool and frequency with a simple demonstration using squares of paper printed with either a 1 or a 2, passing them out to students based on their phenotype for one of the traits. This provides a concrete example for discussion of “gene pool” and “frequency”, and an opportunity to preview ideas that will come up in the simulation later in the sequence, such as “random mating with regards to a trait”, “allele frequencies”, and the connection between allele frequency and possible outcomes in the next generation. </a:t>
            </a:r>
          </a:p>
          <a:p>
            <a:r>
              <a:rPr lang="en-US" sz="1800" dirty="0"/>
              <a:t>Are we ready now to answer what makes a trait more common – or do we need more information? Hopefully, students say, “more information!”. </a:t>
            </a:r>
          </a:p>
          <a:p>
            <a:pPr>
              <a:spcBef>
                <a:spcPts val="0"/>
              </a:spcBef>
            </a:pPr>
            <a:endParaRPr lang="en-US" dirty="0"/>
          </a:p>
        </p:txBody>
      </p:sp>
    </p:spTree>
    <p:extLst>
      <p:ext uri="{BB962C8B-B14F-4D97-AF65-F5344CB8AC3E}">
        <p14:creationId xmlns:p14="http://schemas.microsoft.com/office/powerpoint/2010/main" val="776683682"/>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81873" y="1886840"/>
            <a:ext cx="7397178" cy="2018734"/>
          </a:xfrm>
        </p:spPr>
        <p:txBody>
          <a:bodyPr>
            <a:noAutofit/>
          </a:bodyPr>
          <a:lstStyle/>
          <a:p>
            <a:pPr algn="l"/>
            <a:r>
              <a:rPr lang="en-US" sz="2800" dirty="0">
                <a:latin typeface="Arial" panose="020B0604020202020204" pitchFamily="34" charset="0"/>
                <a:cs typeface="Arial" panose="020B0604020202020204" pitchFamily="34" charset="0"/>
              </a:rPr>
              <a:t>In </a:t>
            </a:r>
            <a:r>
              <a:rPr lang="en-US" sz="2800" b="1" dirty="0">
                <a:latin typeface="Arial" panose="020B0604020202020204" pitchFamily="34" charset="0"/>
                <a:cs typeface="Arial" panose="020B0604020202020204" pitchFamily="34" charset="0"/>
              </a:rPr>
              <a:t>Doodle Box G</a:t>
            </a:r>
            <a:r>
              <a:rPr lang="en-US" sz="2800" dirty="0">
                <a:latin typeface="Arial" panose="020B0604020202020204" pitchFamily="34" charset="0"/>
                <a:cs typeface="Arial" panose="020B0604020202020204" pitchFamily="34" charset="0"/>
              </a:rPr>
              <a:t>, write down what you think we should add to our </a:t>
            </a:r>
            <a:r>
              <a:rPr lang="en-US" sz="2800" dirty="0" smtClean="0">
                <a:latin typeface="Arial" panose="020B0604020202020204" pitchFamily="34" charset="0"/>
                <a:cs typeface="Arial" panose="020B0604020202020204" pitchFamily="34" charset="0"/>
              </a:rPr>
              <a:t>model to describe </a:t>
            </a:r>
            <a:r>
              <a:rPr lang="en-US" sz="2800" dirty="0">
                <a:latin typeface="Arial" panose="020B0604020202020204" pitchFamily="34" charset="0"/>
                <a:cs typeface="Arial" panose="020B0604020202020204" pitchFamily="34" charset="0"/>
              </a:rPr>
              <a:t>what happens to allele frequencies when there is differential </a:t>
            </a:r>
            <a:r>
              <a:rPr lang="en-US" sz="2800" dirty="0" smtClean="0">
                <a:latin typeface="Arial" panose="020B0604020202020204" pitchFamily="34" charset="0"/>
                <a:cs typeface="Arial" panose="020B0604020202020204" pitchFamily="34" charset="0"/>
              </a:rPr>
              <a:t>survival (that is, some phenotypes are less likely to survive than others) .</a:t>
            </a:r>
            <a:endParaRPr lang="en-US" sz="2800" dirty="0">
              <a:latin typeface="Arial" panose="020B0604020202020204" pitchFamily="34" charset="0"/>
              <a:cs typeface="Arial" panose="020B0604020202020204" pitchFamily="34" charset="0"/>
            </a:endParaRPr>
          </a:p>
        </p:txBody>
      </p:sp>
      <p:pic>
        <p:nvPicPr>
          <p:cNvPr id="6" name="pasted-image.pdf">
            <a:extLst>
              <a:ext uri="{FF2B5EF4-FFF2-40B4-BE49-F238E27FC236}">
                <a16:creationId xmlns="" xmlns:a16="http://schemas.microsoft.com/office/drawing/2014/main" id="{7140B321-AE1F-48B5-A596-C9123FF85267}"/>
              </a:ext>
            </a:extLst>
          </p:cNvPr>
          <p:cNvPicPr>
            <a:picLocks noChangeAspect="1"/>
          </p:cNvPicPr>
          <p:nvPr/>
        </p:nvPicPr>
        <p:blipFill>
          <a:blip r:embed="rId3"/>
          <a:stretch>
            <a:fillRect/>
          </a:stretch>
        </p:blipFill>
        <p:spPr>
          <a:xfrm>
            <a:off x="293639" y="1886840"/>
            <a:ext cx="721712" cy="727639"/>
          </a:xfrm>
          <a:prstGeom prst="rect">
            <a:avLst/>
          </a:prstGeom>
          <a:ln w="12700">
            <a:miter lim="400000"/>
          </a:ln>
        </p:spPr>
      </p:pic>
      <p:pic>
        <p:nvPicPr>
          <p:cNvPr id="4" name="pasted-image.pdf">
            <a:extLst>
              <a:ext uri="{FF2B5EF4-FFF2-40B4-BE49-F238E27FC236}">
                <a16:creationId xmlns="" xmlns:a16="http://schemas.microsoft.com/office/drawing/2014/main" id="{5BF79A83-E477-4ABF-981C-F5EB4A18DF5D}"/>
              </a:ext>
            </a:extLst>
          </p:cNvPr>
          <p:cNvPicPr>
            <a:picLocks noChangeAspect="1"/>
          </p:cNvPicPr>
          <p:nvPr/>
        </p:nvPicPr>
        <p:blipFill>
          <a:blip r:embed="rId4"/>
          <a:stretch>
            <a:fillRect/>
          </a:stretch>
        </p:blipFill>
        <p:spPr>
          <a:xfrm>
            <a:off x="424833" y="4409914"/>
            <a:ext cx="898030" cy="1143001"/>
          </a:xfrm>
          <a:prstGeom prst="rect">
            <a:avLst/>
          </a:prstGeom>
          <a:ln w="12700">
            <a:miter lim="400000"/>
          </a:ln>
        </p:spPr>
      </p:pic>
      <p:sp>
        <p:nvSpPr>
          <p:cNvPr id="3" name="TextBox 2"/>
          <p:cNvSpPr txBox="1"/>
          <p:nvPr/>
        </p:nvSpPr>
        <p:spPr>
          <a:xfrm>
            <a:off x="1798820" y="4557010"/>
            <a:ext cx="6100996" cy="954107"/>
          </a:xfrm>
          <a:prstGeom prst="rect">
            <a:avLst/>
          </a:prstGeom>
          <a:noFill/>
        </p:spPr>
        <p:txBody>
          <a:bodyPr wrap="square" rtlCol="0">
            <a:spAutoFit/>
          </a:bodyPr>
          <a:lstStyle/>
          <a:p>
            <a:r>
              <a:rPr lang="en-US" sz="2800" dirty="0" smtClean="0"/>
              <a:t>Share with your shoulder partner, then be prepared to share with class. </a:t>
            </a:r>
            <a:endParaRPr lang="en-US" sz="2800" dirty="0"/>
          </a:p>
        </p:txBody>
      </p:sp>
    </p:spTree>
    <p:extLst>
      <p:ext uri="{BB962C8B-B14F-4D97-AF65-F5344CB8AC3E}">
        <p14:creationId xmlns:p14="http://schemas.microsoft.com/office/powerpoint/2010/main" val="199478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F95ED6-672A-494B-82CF-5949A2EBFD48}"/>
              </a:ext>
            </a:extLst>
          </p:cNvPr>
          <p:cNvSpPr>
            <a:spLocks noGrp="1"/>
          </p:cNvSpPr>
          <p:nvPr>
            <p:ph type="title"/>
          </p:nvPr>
        </p:nvSpPr>
        <p:spPr/>
        <p:txBody>
          <a:bodyPr>
            <a:normAutofit fontScale="90000"/>
          </a:bodyPr>
          <a:lstStyle/>
          <a:p>
            <a:r>
              <a:rPr lang="en-US" dirty="0"/>
              <a:t>LS05 Teacher Resources: What did we figure out?</a:t>
            </a:r>
          </a:p>
        </p:txBody>
      </p:sp>
      <p:sp>
        <p:nvSpPr>
          <p:cNvPr id="3" name="Text Placeholder 2">
            <a:extLst>
              <a:ext uri="{FF2B5EF4-FFF2-40B4-BE49-F238E27FC236}">
                <a16:creationId xmlns:a16="http://schemas.microsoft.com/office/drawing/2014/main" xmlns="" id="{05FBE3CA-4073-4264-BE2E-D0C22865A4D0}"/>
              </a:ext>
            </a:extLst>
          </p:cNvPr>
          <p:cNvSpPr>
            <a:spLocks noGrp="1"/>
          </p:cNvSpPr>
          <p:nvPr>
            <p:ph type="body" sz="quarter" idx="10"/>
          </p:nvPr>
        </p:nvSpPr>
        <p:spPr>
          <a:xfrm>
            <a:off x="434145" y="1159917"/>
            <a:ext cx="5843587" cy="2126883"/>
          </a:xfrm>
        </p:spPr>
        <p:txBody>
          <a:bodyPr>
            <a:normAutofit fontScale="92500" lnSpcReduction="10000"/>
          </a:bodyPr>
          <a:lstStyle/>
          <a:p>
            <a:r>
              <a:rPr lang="en-US" sz="2200" b="1" dirty="0"/>
              <a:t>What did we figure out?</a:t>
            </a:r>
            <a:r>
              <a:rPr lang="en-US" sz="2200" dirty="0">
                <a:cs typeface="Arial" panose="020B0604020202020204" pitchFamily="34" charset="0"/>
              </a:rPr>
              <a:t> </a:t>
            </a:r>
          </a:p>
          <a:p>
            <a:r>
              <a:rPr lang="en-US" sz="2200" dirty="0"/>
              <a:t>We’ve extended our model to include differential survival and have tied the concepts of the gene pool and allele frequencies back to our Natural Selection model. </a:t>
            </a:r>
          </a:p>
          <a:p>
            <a:endParaRPr lang="en-US" b="1" dirty="0"/>
          </a:p>
        </p:txBody>
      </p:sp>
      <p:sp>
        <p:nvSpPr>
          <p:cNvPr id="4" name="Text Placeholder 3">
            <a:extLst>
              <a:ext uri="{FF2B5EF4-FFF2-40B4-BE49-F238E27FC236}">
                <a16:creationId xmlns:a16="http://schemas.microsoft.com/office/drawing/2014/main" xmlns="" id="{BD23C722-6F6B-4449-B342-319234B0FA39}"/>
              </a:ext>
            </a:extLst>
          </p:cNvPr>
          <p:cNvSpPr>
            <a:spLocks noGrp="1"/>
          </p:cNvSpPr>
          <p:nvPr>
            <p:ph type="body" sz="quarter" idx="11"/>
          </p:nvPr>
        </p:nvSpPr>
        <p:spPr>
          <a:xfrm>
            <a:off x="434145" y="3429000"/>
            <a:ext cx="8416925" cy="2014200"/>
          </a:xfrm>
        </p:spPr>
        <p:txBody>
          <a:bodyPr/>
          <a:lstStyle/>
          <a:p>
            <a:r>
              <a:rPr lang="en-US" b="1" dirty="0">
                <a:cs typeface="Arial" panose="020B0604020202020204" pitchFamily="34" charset="0"/>
              </a:rPr>
              <a:t>LS05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904299055"/>
      </p:ext>
    </p:extLst>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2483F5-E7C5-49E3-B190-2C1EF8EC535D}"/>
              </a:ext>
            </a:extLst>
          </p:cNvPr>
          <p:cNvSpPr>
            <a:spLocks noGrp="1"/>
          </p:cNvSpPr>
          <p:nvPr>
            <p:ph type="title"/>
          </p:nvPr>
        </p:nvSpPr>
        <p:spPr/>
        <p:txBody>
          <a:bodyPr>
            <a:normAutofit fontScale="90000"/>
          </a:bodyPr>
          <a:lstStyle/>
          <a:p>
            <a:r>
              <a:rPr lang="en-US" dirty="0"/>
              <a:t>LS06 Teacher Resource: Learning Segment Overview</a:t>
            </a:r>
          </a:p>
        </p:txBody>
      </p:sp>
      <p:sp>
        <p:nvSpPr>
          <p:cNvPr id="3" name="Text Placeholder 2">
            <a:extLst>
              <a:ext uri="{FF2B5EF4-FFF2-40B4-BE49-F238E27FC236}">
                <a16:creationId xmlns:a16="http://schemas.microsoft.com/office/drawing/2014/main" xmlns="" id="{96872405-DE66-4A68-B955-621DD4DEC6FD}"/>
              </a:ext>
            </a:extLst>
          </p:cNvPr>
          <p:cNvSpPr>
            <a:spLocks noGrp="1"/>
          </p:cNvSpPr>
          <p:nvPr>
            <p:ph type="body" sz="quarter" idx="10"/>
          </p:nvPr>
        </p:nvSpPr>
        <p:spPr>
          <a:xfrm>
            <a:off x="2770812" y="972000"/>
            <a:ext cx="6078538" cy="1252800"/>
          </a:xfrm>
        </p:spPr>
        <p:txBody>
          <a:bodyPr>
            <a:normAutofit fontScale="77500" lnSpcReduction="20000"/>
          </a:bodyPr>
          <a:lstStyle/>
          <a:p>
            <a:pPr>
              <a:lnSpc>
                <a:spcPct val="120000"/>
              </a:lnSpc>
            </a:pPr>
            <a:r>
              <a:rPr lang="en-US" sz="2600" b="1" dirty="0"/>
              <a:t>M→</a:t>
            </a:r>
            <a:r>
              <a:rPr lang="en-US" sz="2600" b="1" dirty="0" smtClean="0"/>
              <a:t>P: </a:t>
            </a:r>
            <a:r>
              <a:rPr lang="en-US" sz="2600" dirty="0" smtClean="0"/>
              <a:t> </a:t>
            </a:r>
            <a:r>
              <a:rPr lang="en-US" sz="2600" dirty="0"/>
              <a:t>We look yet again at the map for the </a:t>
            </a:r>
            <a:r>
              <a:rPr lang="en-US" sz="2600" dirty="0" err="1"/>
              <a:t>HbS</a:t>
            </a:r>
            <a:r>
              <a:rPr lang="en-US" sz="2600" dirty="0"/>
              <a:t> allele and wonder about its distribution, sharing out our ideas about selection or other processes. We then inspect a parallel map for the incidence of malarial infection and notice a relationship. This leads us to wonder about the link, to learn more through a video, and finally to work in groups to design a simulation (using the bean lab introduced earlier) that might explain the distribution of </a:t>
            </a:r>
            <a:r>
              <a:rPr lang="en-US" sz="2600" dirty="0" err="1"/>
              <a:t>HbS</a:t>
            </a:r>
            <a:r>
              <a:rPr lang="en-US" sz="2600" dirty="0"/>
              <a:t>.</a:t>
            </a:r>
          </a:p>
          <a:p>
            <a:r>
              <a:rPr lang="en-US" dirty="0"/>
              <a:t> </a:t>
            </a:r>
          </a:p>
          <a:p>
            <a:r>
              <a:rPr lang="en-US" dirty="0"/>
              <a:t>*Time depends on a few different options in this learning segment.</a:t>
            </a:r>
          </a:p>
          <a:p>
            <a:r>
              <a:rPr lang="en-US" sz="3200" dirty="0"/>
              <a:t> </a:t>
            </a:r>
          </a:p>
          <a:p>
            <a:endParaRPr lang="en-US" dirty="0"/>
          </a:p>
        </p:txBody>
      </p:sp>
      <p:sp>
        <p:nvSpPr>
          <p:cNvPr id="4" name="Text Placeholder 3">
            <a:extLst>
              <a:ext uri="{FF2B5EF4-FFF2-40B4-BE49-F238E27FC236}">
                <a16:creationId xmlns:a16="http://schemas.microsoft.com/office/drawing/2014/main" xmlns="" id="{5A765EA7-D7D1-4436-824A-9710D7AF4023}"/>
              </a:ext>
            </a:extLst>
          </p:cNvPr>
          <p:cNvSpPr>
            <a:spLocks noGrp="1"/>
          </p:cNvSpPr>
          <p:nvPr>
            <p:ph type="body" sz="quarter" idx="11"/>
          </p:nvPr>
        </p:nvSpPr>
        <p:spPr>
          <a:xfrm>
            <a:off x="389084" y="2640175"/>
            <a:ext cx="2227622" cy="622300"/>
          </a:xfrm>
        </p:spPr>
        <p:txBody>
          <a:bodyPr/>
          <a:lstStyle/>
          <a:p>
            <a:r>
              <a:rPr lang="en-US" dirty="0"/>
              <a:t>Time: 55 to 80 </a:t>
            </a:r>
            <a:r>
              <a:rPr lang="en-US" dirty="0" smtClean="0"/>
              <a:t>mins*</a:t>
            </a:r>
            <a:endParaRPr lang="en-US" dirty="0"/>
          </a:p>
        </p:txBody>
      </p:sp>
      <p:sp>
        <p:nvSpPr>
          <p:cNvPr id="5" name="Text Placeholder 4">
            <a:extLst>
              <a:ext uri="{FF2B5EF4-FFF2-40B4-BE49-F238E27FC236}">
                <a16:creationId xmlns:a16="http://schemas.microsoft.com/office/drawing/2014/main" xmlns="" id="{9ADADDC9-49CE-4316-BC54-4A35AC97A9AB}"/>
              </a:ext>
            </a:extLst>
          </p:cNvPr>
          <p:cNvSpPr>
            <a:spLocks noGrp="1"/>
          </p:cNvSpPr>
          <p:nvPr>
            <p:ph type="body" sz="quarter" idx="12"/>
          </p:nvPr>
        </p:nvSpPr>
        <p:spPr>
          <a:xfrm>
            <a:off x="280800" y="4300150"/>
            <a:ext cx="8568550" cy="1778449"/>
          </a:xfrm>
        </p:spPr>
        <p:txBody>
          <a:bodyPr>
            <a:normAutofit lnSpcReduction="10000"/>
          </a:bodyPr>
          <a:lstStyle/>
          <a:p>
            <a:pPr marL="0" indent="0">
              <a:buNone/>
            </a:pPr>
            <a:r>
              <a:rPr lang="en-US" sz="1800" i="1" u="sng" dirty="0">
                <a:cs typeface="Arial" panose="020B0604020202020204" pitchFamily="34" charset="0"/>
              </a:rPr>
              <a:t>Resources you will need:</a:t>
            </a:r>
          </a:p>
          <a:p>
            <a:pPr marL="0" indent="0" defTabSz="410751" hangingPunct="0">
              <a:buNone/>
            </a:pPr>
            <a:r>
              <a:rPr lang="en-US" dirty="0">
                <a:ea typeface="Arial" charset="0"/>
                <a:cs typeface="Arial" charset="0"/>
              </a:rPr>
              <a:t>P</a:t>
            </a:r>
            <a:r>
              <a:rPr lang="en-US" dirty="0">
                <a:ea typeface="Arial" charset="0"/>
                <a:cs typeface="Arial" charset="0"/>
                <a:sym typeface="Helvetica Light"/>
              </a:rPr>
              <a:t>owerPoint (HHMI video </a:t>
            </a:r>
            <a:r>
              <a:rPr lang="en-US" dirty="0" smtClean="0">
                <a:ea typeface="Arial" charset="0"/>
                <a:cs typeface="Arial" charset="0"/>
                <a:sym typeface="Helvetica Light"/>
              </a:rPr>
              <a:t>hyperlinked and URL in presenter </a:t>
            </a:r>
            <a:r>
              <a:rPr lang="en-US" dirty="0">
                <a:ea typeface="Arial" charset="0"/>
                <a:cs typeface="Arial" charset="0"/>
                <a:sym typeface="Helvetica Light"/>
              </a:rPr>
              <a:t>n</a:t>
            </a:r>
            <a:r>
              <a:rPr lang="en-US" dirty="0" smtClean="0">
                <a:ea typeface="Arial" charset="0"/>
                <a:cs typeface="Arial" charset="0"/>
                <a:sym typeface="Helvetica Light"/>
              </a:rPr>
              <a:t>otes under slide); PV </a:t>
            </a:r>
            <a:r>
              <a:rPr lang="en-US" dirty="0" smtClean="0">
                <a:ea typeface="Arial" charset="0"/>
                <a:cs typeface="Arial" charset="0"/>
              </a:rPr>
              <a:t>Doodle </a:t>
            </a:r>
            <a:r>
              <a:rPr lang="en-US" dirty="0" smtClean="0">
                <a:ea typeface="Arial" charset="0"/>
                <a:cs typeface="Arial" charset="0"/>
              </a:rPr>
              <a:t>Sheet</a:t>
            </a:r>
            <a:endParaRPr lang="en-US" dirty="0">
              <a:ea typeface="Arial" charset="0"/>
              <a:cs typeface="Arial" charset="0"/>
            </a:endParaRPr>
          </a:p>
          <a:p>
            <a:pPr marL="0" lvl="0" indent="0">
              <a:buNone/>
            </a:pPr>
            <a:r>
              <a:rPr lang="en-US" dirty="0">
                <a:ea typeface="Arial" charset="0"/>
                <a:cs typeface="Arial" charset="0"/>
              </a:rPr>
              <a:t>All materials for the bean/gene pool simulation, if students are going to try out their </a:t>
            </a:r>
            <a:r>
              <a:rPr lang="en-US" dirty="0" smtClean="0">
                <a:ea typeface="Arial" charset="0"/>
                <a:cs typeface="Arial" charset="0"/>
              </a:rPr>
              <a:t>re-designs</a:t>
            </a:r>
            <a:endParaRPr lang="en-US" dirty="0">
              <a:ea typeface="Arial" charset="0"/>
              <a:cs typeface="Arial" charset="0"/>
            </a:endParaRPr>
          </a:p>
          <a:p>
            <a:pPr marL="0" lvl="0" indent="0">
              <a:buNone/>
            </a:pPr>
            <a:r>
              <a:rPr lang="en-US" dirty="0">
                <a:ea typeface="Arial" charset="0"/>
                <a:cs typeface="Arial" charset="0"/>
              </a:rPr>
              <a:t>(See “PV 04 TEACHER NOTES – Gene Pool Simulation” for more information</a:t>
            </a:r>
            <a:r>
              <a:rPr lang="en-US" dirty="0" smtClean="0">
                <a:ea typeface="Arial" charset="0"/>
                <a:cs typeface="Arial" charset="0"/>
              </a:rPr>
              <a:t>.)</a:t>
            </a:r>
            <a:endParaRPr lang="en-US" sz="1800" i="1" u="sng" dirty="0">
              <a:cs typeface="Arial" panose="020B0604020202020204" pitchFamily="34" charset="0"/>
            </a:endParaRPr>
          </a:p>
          <a:p>
            <a:pPr marL="0" indent="0">
              <a:buNone/>
            </a:pPr>
            <a:endParaRPr lang="en-US" sz="1800" i="1" u="sng" dirty="0" smtClean="0">
              <a:cs typeface="Arial" panose="020B0604020202020204" pitchFamily="34" charset="0"/>
            </a:endParaRPr>
          </a:p>
          <a:p>
            <a:pPr marL="0" indent="0">
              <a:buNone/>
            </a:pPr>
            <a:r>
              <a:rPr lang="en-US" sz="1800" i="1" u="sng" dirty="0" smtClean="0">
                <a:cs typeface="Arial" panose="020B0604020202020204" pitchFamily="34" charset="0"/>
              </a:rPr>
              <a:t>Websites </a:t>
            </a:r>
            <a:r>
              <a:rPr lang="en-US" sz="1800" i="1" u="sng" dirty="0">
                <a:cs typeface="Arial" panose="020B0604020202020204" pitchFamily="34" charset="0"/>
              </a:rPr>
              <a:t>of interest</a:t>
            </a:r>
            <a:r>
              <a:rPr lang="en-US" sz="1800" i="1" u="sng" dirty="0" smtClean="0">
                <a:cs typeface="Arial" panose="020B0604020202020204" pitchFamily="34" charset="0"/>
              </a:rPr>
              <a:t>:</a:t>
            </a:r>
            <a:endParaRPr lang="en-US" sz="1800" i="1" u="sng" dirty="0">
              <a:cs typeface="Arial" panose="020B0604020202020204" pitchFamily="34" charset="0"/>
            </a:endParaRPr>
          </a:p>
          <a:p>
            <a:pPr marL="0" indent="0">
              <a:buNone/>
            </a:pPr>
            <a:r>
              <a:rPr lang="en-US" sz="1800" i="1" u="sng" dirty="0">
                <a:cs typeface="Arial" panose="020B0604020202020204" pitchFamily="34" charset="0"/>
              </a:rPr>
              <a:t>MBER Essentials:</a:t>
            </a:r>
          </a:p>
          <a:p>
            <a:pPr marL="0" indent="0">
              <a:buNone/>
            </a:pPr>
            <a:endParaRPr lang="en-US" sz="1800" dirty="0"/>
          </a:p>
        </p:txBody>
      </p:sp>
    </p:spTree>
    <p:extLst>
      <p:ext uri="{BB962C8B-B14F-4D97-AF65-F5344CB8AC3E}">
        <p14:creationId xmlns:p14="http://schemas.microsoft.com/office/powerpoint/2010/main" val="2011898803"/>
      </p:ext>
    </p:extLst>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smtClean="0"/>
              <a:t>LS06 </a:t>
            </a:r>
            <a:r>
              <a:rPr lang="en-US" dirty="0"/>
              <a:t>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pPr>
            <a:r>
              <a:rPr lang="en-US" sz="1800" dirty="0"/>
              <a:t>Show students the map of sickle cell again and give them a few minutes to study it. Draw their attention to the numbers. </a:t>
            </a:r>
            <a:r>
              <a:rPr lang="en-US" sz="1800" dirty="0" smtClean="0"/>
              <a:t>Have </a:t>
            </a:r>
            <a:r>
              <a:rPr lang="en-US" sz="1800" dirty="0"/>
              <a:t>students discuss with a neighbor what is surprising about it and share out. Students should notice that the frequency of the sickle cell allele is quite high in some areas, despite its lethal nature. They may also mention that in some cases, areas with very high frequencies are adjacent to areas where it is very low. Students discuss possible explanations for this phenomenon with partner and share out. Depending on the class list of initial ideas, you might want to revisit those at this time</a:t>
            </a:r>
            <a:r>
              <a:rPr lang="en-US" sz="1800" dirty="0" smtClean="0"/>
              <a:t>.</a:t>
            </a:r>
          </a:p>
          <a:p>
            <a:r>
              <a:rPr lang="en-US" sz="1800" dirty="0"/>
              <a:t>Consider all ideas, but keep pushing if necessary, to get some ideas that mention the environment as a possible factor. AFTER class has suggested there may be environmental factors at play, Show the map of distribution of malaria side-by-side with the sickle cell map and ask what they notice. This can just be a conversation. Students won’t fail to notice that the two maps coincide. Give students information about malaria – the nature of the disease, and the number of people it kills (provided in PowerPoint or you can find a reading). Then explain the connection between sickle cell and malaria resistance (and/or show HHMI video). </a:t>
            </a:r>
          </a:p>
          <a:p>
            <a:r>
              <a:rPr lang="en-US" sz="1800" dirty="0"/>
              <a:t>Ask students to think about how selection pressure for </a:t>
            </a:r>
            <a:r>
              <a:rPr lang="en-US" sz="1800" dirty="0" err="1"/>
              <a:t>HbS</a:t>
            </a:r>
            <a:r>
              <a:rPr lang="en-US" sz="1800" dirty="0"/>
              <a:t> is different in high malaria areas. Have them revisit the bean activity and revise the procedure so that it will simulate what might happen in a high malaria area. Circulate and make sure groups are showing selection against both the RR and WW groups. If time allows, have groups carry out their procedure. If not, just have them predict what they think will happen. Discuss actual or predicted results as a class.</a:t>
            </a:r>
          </a:p>
          <a:p>
            <a:endParaRPr lang="en-US" sz="1800" dirty="0"/>
          </a:p>
          <a:p>
            <a:pPr>
              <a:lnSpc>
                <a:spcPct val="110000"/>
              </a:lnSpc>
              <a:spcBef>
                <a:spcPts val="0"/>
              </a:spcBef>
            </a:pPr>
            <a:endParaRPr lang="en-US" sz="1800" dirty="0"/>
          </a:p>
        </p:txBody>
      </p:sp>
    </p:spTree>
    <p:extLst>
      <p:ext uri="{BB962C8B-B14F-4D97-AF65-F5344CB8AC3E}">
        <p14:creationId xmlns:p14="http://schemas.microsoft.com/office/powerpoint/2010/main" val="759300714"/>
      </p:ext>
    </p:extLst>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73163" y="203200"/>
            <a:ext cx="7848437" cy="1143000"/>
          </a:xfrm>
        </p:spPr>
        <p:txBody>
          <a:bodyPr>
            <a:noAutofit/>
          </a:bodyPr>
          <a:lstStyle/>
          <a:p>
            <a:pPr algn="l"/>
            <a:r>
              <a:rPr lang="en-US" sz="2400" dirty="0">
                <a:latin typeface="Arial" panose="020B0604020202020204" pitchFamily="34" charset="0"/>
                <a:cs typeface="Arial" panose="020B0604020202020204" pitchFamily="34" charset="0"/>
              </a:rPr>
              <a:t>Returning to the map of frequencies of the </a:t>
            </a:r>
            <a:r>
              <a:rPr lang="en-US" sz="2400" dirty="0" err="1">
                <a:latin typeface="Arial" panose="020B0604020202020204" pitchFamily="34" charset="0"/>
                <a:cs typeface="Arial" panose="020B0604020202020204" pitchFamily="34" charset="0"/>
              </a:rPr>
              <a:t>HbS</a:t>
            </a:r>
            <a:r>
              <a:rPr lang="en-US" sz="2400" dirty="0">
                <a:latin typeface="Arial" panose="020B0604020202020204" pitchFamily="34" charset="0"/>
                <a:cs typeface="Arial" panose="020B0604020202020204" pitchFamily="34" charset="0"/>
              </a:rPr>
              <a:t> allele, </a:t>
            </a:r>
            <a:r>
              <a:rPr lang="en-US" sz="2400" dirty="0" smtClean="0">
                <a:latin typeface="Arial" panose="020B0604020202020204" pitchFamily="34" charset="0"/>
                <a:cs typeface="Arial" panose="020B0604020202020204" pitchFamily="34" charset="0"/>
              </a:rPr>
              <a:t>let’s see the actual numbers. Does anything surprise you? </a:t>
            </a:r>
            <a:r>
              <a:rPr lang="en-US" sz="2400" dirty="0" smtClean="0">
                <a:solidFill>
                  <a:srgbClr val="957EB4"/>
                </a:solidFill>
                <a:latin typeface="Arial" panose="020B0604020202020204" pitchFamily="34" charset="0"/>
                <a:cs typeface="Arial" panose="020B0604020202020204" pitchFamily="34" charset="0"/>
                <a:sym typeface="Wingdings" panose="05000000000000000000" pitchFamily="2" charset="2"/>
              </a:rPr>
              <a:t></a:t>
            </a:r>
            <a:r>
              <a:rPr lang="en-US" sz="2400" dirty="0" smtClean="0">
                <a:latin typeface="Arial" panose="020B0604020202020204" pitchFamily="34" charset="0"/>
                <a:cs typeface="Arial" panose="020B0604020202020204" pitchFamily="34" charset="0"/>
                <a:sym typeface="Wingdings" panose="05000000000000000000" pitchFamily="2" charset="2"/>
              </a:rPr>
              <a:t> </a:t>
            </a:r>
            <a:r>
              <a:rPr lang="en-US" sz="2400" dirty="0" smtClean="0">
                <a:solidFill>
                  <a:srgbClr val="957EB4"/>
                </a:solidFill>
                <a:latin typeface="Arial" panose="020B0604020202020204" pitchFamily="34" charset="0"/>
                <a:cs typeface="Arial" panose="020B0604020202020204" pitchFamily="34" charset="0"/>
              </a:rPr>
              <a:t>Write </a:t>
            </a:r>
            <a:r>
              <a:rPr lang="en-US" sz="2400" dirty="0">
                <a:solidFill>
                  <a:srgbClr val="957EB4"/>
                </a:solidFill>
                <a:latin typeface="Arial" panose="020B0604020202020204" pitchFamily="34" charset="0"/>
                <a:cs typeface="Arial" panose="020B0604020202020204" pitchFamily="34" charset="0"/>
              </a:rPr>
              <a:t>your thoughts in </a:t>
            </a:r>
            <a:r>
              <a:rPr lang="en-US" sz="2400" b="1" dirty="0">
                <a:solidFill>
                  <a:srgbClr val="957EB4"/>
                </a:solidFill>
                <a:latin typeface="Arial" panose="020B0604020202020204" pitchFamily="34" charset="0"/>
                <a:cs typeface="Arial" panose="020B0604020202020204" pitchFamily="34" charset="0"/>
              </a:rPr>
              <a:t>Doodle Box H</a:t>
            </a:r>
            <a:r>
              <a:rPr lang="en-US" sz="2400" dirty="0">
                <a:solidFill>
                  <a:srgbClr val="957EB4"/>
                </a:solidFill>
                <a:latin typeface="Arial" panose="020B0604020202020204" pitchFamily="34" charset="0"/>
                <a:cs typeface="Arial" panose="020B0604020202020204" pitchFamily="34" charset="0"/>
              </a:rPr>
              <a:t>.</a:t>
            </a:r>
          </a:p>
        </p:txBody>
      </p:sp>
      <p:pic>
        <p:nvPicPr>
          <p:cNvPr id="14" name="Content Placeholder 1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000125" y="1306472"/>
            <a:ext cx="7143750" cy="4432300"/>
          </a:xfrm>
        </p:spPr>
      </p:pic>
      <p:sp>
        <p:nvSpPr>
          <p:cNvPr id="6" name="Rectangle 5"/>
          <p:cNvSpPr/>
          <p:nvPr/>
        </p:nvSpPr>
        <p:spPr>
          <a:xfrm rot="5400000" flipV="1">
            <a:off x="4488122" y="2840655"/>
            <a:ext cx="393654" cy="6471680"/>
          </a:xfrm>
          <a:prstGeom prst="rect">
            <a:avLst/>
          </a:prstGeom>
          <a:gradFill>
            <a:gsLst>
              <a:gs pos="49000">
                <a:srgbClr val="D0605C"/>
              </a:gs>
              <a:gs pos="90000">
                <a:srgbClr val="C7A18D"/>
              </a:gs>
              <a:gs pos="21000">
                <a:srgbClr val="C00000"/>
              </a:gs>
              <a:gs pos="0">
                <a:srgbClr val="941429"/>
              </a:gs>
              <a:gs pos="80000">
                <a:srgbClr val="F58579"/>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449109" y="6219278"/>
            <a:ext cx="1995629" cy="70788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Low frequency</a:t>
            </a:r>
          </a:p>
          <a:p>
            <a:r>
              <a:rPr lang="en-US" sz="2000" b="1" dirty="0">
                <a:solidFill>
                  <a:srgbClr val="C00000"/>
                </a:solidFill>
                <a:latin typeface="Arial" panose="020B0604020202020204" pitchFamily="34" charset="0"/>
                <a:cs typeface="Arial" panose="020B0604020202020204" pitchFamily="34" charset="0"/>
              </a:rPr>
              <a:t>     (0 → .51%)</a:t>
            </a:r>
          </a:p>
        </p:txBody>
      </p:sp>
      <p:sp>
        <p:nvSpPr>
          <p:cNvPr id="9" name="TextBox 8"/>
          <p:cNvSpPr txBox="1"/>
          <p:nvPr/>
        </p:nvSpPr>
        <p:spPr>
          <a:xfrm>
            <a:off x="5969176" y="6213059"/>
            <a:ext cx="2369213" cy="1015663"/>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High frequency</a:t>
            </a:r>
          </a:p>
          <a:p>
            <a:r>
              <a:rPr lang="en-US" sz="2000" b="1" dirty="0">
                <a:solidFill>
                  <a:srgbClr val="C00000"/>
                </a:solidFill>
                <a:latin typeface="Arial" panose="020B0604020202020204" pitchFamily="34" charset="0"/>
                <a:cs typeface="Arial" panose="020B0604020202020204" pitchFamily="34" charset="0"/>
              </a:rPr>
              <a:t>(14.66 → 18.18%)</a:t>
            </a:r>
          </a:p>
          <a:p>
            <a:endParaRPr lang="en-US" sz="2000" b="1" dirty="0"/>
          </a:p>
        </p:txBody>
      </p:sp>
      <p:cxnSp>
        <p:nvCxnSpPr>
          <p:cNvPr id="10" name="Straight Arrow Connector 9"/>
          <p:cNvCxnSpPr/>
          <p:nvPr/>
        </p:nvCxnSpPr>
        <p:spPr>
          <a:xfrm>
            <a:off x="3531393" y="6414219"/>
            <a:ext cx="2369213" cy="0"/>
          </a:xfrm>
          <a:prstGeom prst="straightConnector1">
            <a:avLst/>
          </a:prstGeom>
          <a:ln w="44450">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2" name="pasted-image.pdf">
            <a:extLst>
              <a:ext uri="{FF2B5EF4-FFF2-40B4-BE49-F238E27FC236}">
                <a16:creationId xmlns="" xmlns:a16="http://schemas.microsoft.com/office/drawing/2014/main" id="{7BA622DF-3919-4A50-AB2F-A1B70C3594F8}"/>
              </a:ext>
            </a:extLst>
          </p:cNvPr>
          <p:cNvPicPr>
            <a:picLocks noChangeAspect="1"/>
          </p:cNvPicPr>
          <p:nvPr/>
        </p:nvPicPr>
        <p:blipFill>
          <a:blip r:embed="rId4"/>
          <a:stretch>
            <a:fillRect/>
          </a:stretch>
        </p:blipFill>
        <p:spPr>
          <a:xfrm>
            <a:off x="295200" y="383893"/>
            <a:ext cx="721712" cy="727639"/>
          </a:xfrm>
          <a:prstGeom prst="rect">
            <a:avLst/>
          </a:prstGeom>
          <a:ln w="12700">
            <a:miter lim="400000"/>
          </a:ln>
        </p:spPr>
      </p:pic>
    </p:spTree>
    <p:extLst>
      <p:ext uri="{BB962C8B-B14F-4D97-AF65-F5344CB8AC3E}">
        <p14:creationId xmlns:p14="http://schemas.microsoft.com/office/powerpoint/2010/main" val="169514947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009650" y="417599"/>
            <a:ext cx="8134350" cy="2774863"/>
          </a:xfrm>
        </p:spPr>
        <p:txBody>
          <a:bodyPr>
            <a:normAutofit/>
          </a:bodyPr>
          <a:lstStyle/>
          <a:p>
            <a:pPr algn="l"/>
            <a:r>
              <a:rPr lang="en-US" sz="3800" dirty="0">
                <a:latin typeface="Arial" panose="020B0604020202020204" pitchFamily="34" charset="0"/>
                <a:cs typeface="Arial" panose="020B0604020202020204" pitchFamily="34" charset="0"/>
              </a:rPr>
              <a:t>What thoughts do you have about possible reasons for this?  </a:t>
            </a:r>
            <a:br>
              <a:rPr lang="en-US" sz="3800" dirty="0">
                <a:latin typeface="Arial" panose="020B0604020202020204" pitchFamily="34" charset="0"/>
                <a:cs typeface="Arial" panose="020B0604020202020204" pitchFamily="34" charset="0"/>
              </a:rPr>
            </a:br>
            <a:r>
              <a:rPr lang="en-US" sz="3800" i="1" dirty="0">
                <a:latin typeface="Arial" panose="020B0604020202020204" pitchFamily="34" charset="0"/>
                <a:cs typeface="Arial" panose="020B0604020202020204" pitchFamily="34" charset="0"/>
              </a:rPr>
              <a:t>(Do our initial model ideas provide any ideas?) </a:t>
            </a:r>
            <a:endParaRPr lang="en-US" sz="3800" dirty="0">
              <a:latin typeface="Arial" panose="020B0604020202020204" pitchFamily="34" charset="0"/>
              <a:cs typeface="Arial" panose="020B0604020202020204" pitchFamily="34" charset="0"/>
            </a:endParaRPr>
          </a:p>
        </p:txBody>
      </p:sp>
      <p:sp>
        <p:nvSpPr>
          <p:cNvPr id="2" name="TextBox 1"/>
          <p:cNvSpPr txBox="1"/>
          <p:nvPr/>
        </p:nvSpPr>
        <p:spPr>
          <a:xfrm>
            <a:off x="1096051" y="3451141"/>
            <a:ext cx="7212749"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Write your ideas in </a:t>
            </a:r>
            <a:r>
              <a:rPr lang="en-US" sz="3600" b="1" dirty="0">
                <a:latin typeface="Arial" panose="020B0604020202020204" pitchFamily="34" charset="0"/>
                <a:cs typeface="Arial" panose="020B0604020202020204" pitchFamily="34" charset="0"/>
              </a:rPr>
              <a:t>Doodle Box</a:t>
            </a:r>
            <a:r>
              <a:rPr lang="en-US" sz="3600" b="1" dirty="0">
                <a:latin typeface="Arial" panose="020B0604020202020204" pitchFamily="34" charset="0"/>
                <a:ea typeface="Cambria" charset="0"/>
                <a:cs typeface="Arial" panose="020B0604020202020204" pitchFamily="34" charset="0"/>
              </a:rPr>
              <a:t> I</a:t>
            </a:r>
            <a:r>
              <a:rPr lang="en-US" sz="3600" dirty="0">
                <a:latin typeface="Arial" panose="020B0604020202020204" pitchFamily="34" charset="0"/>
                <a:ea typeface="Cambria" charset="0"/>
                <a:cs typeface="Arial" panose="020B0604020202020204" pitchFamily="34" charset="0"/>
              </a:rPr>
              <a:t>.</a:t>
            </a:r>
            <a:r>
              <a:rPr lang="en-US" sz="3600" dirty="0">
                <a:latin typeface="Arial" panose="020B0604020202020204" pitchFamily="34" charset="0"/>
                <a:cs typeface="Arial" panose="020B0604020202020204" pitchFamily="34" charset="0"/>
              </a:rPr>
              <a:t/>
            </a:r>
            <a:br>
              <a:rPr lang="en-US" sz="3600" dirty="0">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p:txBody>
      </p:sp>
      <p:pic>
        <p:nvPicPr>
          <p:cNvPr id="7" name="pasted-image.pdf">
            <a:extLst>
              <a:ext uri="{FF2B5EF4-FFF2-40B4-BE49-F238E27FC236}">
                <a16:creationId xmlns="" xmlns:a16="http://schemas.microsoft.com/office/drawing/2014/main" id="{BA785286-1FAE-4365-AF96-DC2FECAFC540}"/>
              </a:ext>
            </a:extLst>
          </p:cNvPr>
          <p:cNvPicPr>
            <a:picLocks noChangeAspect="1"/>
          </p:cNvPicPr>
          <p:nvPr/>
        </p:nvPicPr>
        <p:blipFill>
          <a:blip r:embed="rId3"/>
          <a:stretch>
            <a:fillRect/>
          </a:stretch>
        </p:blipFill>
        <p:spPr>
          <a:xfrm>
            <a:off x="281067" y="3501541"/>
            <a:ext cx="728584" cy="734567"/>
          </a:xfrm>
          <a:prstGeom prst="rect">
            <a:avLst/>
          </a:prstGeom>
          <a:ln w="12700">
            <a:miter lim="400000"/>
          </a:ln>
        </p:spPr>
      </p:pic>
      <p:pic>
        <p:nvPicPr>
          <p:cNvPr id="5" name="pasted-image.pdf">
            <a:extLst>
              <a:ext uri="{FF2B5EF4-FFF2-40B4-BE49-F238E27FC236}">
                <a16:creationId xmlns="" xmlns:a16="http://schemas.microsoft.com/office/drawing/2014/main" id="{5BF79A83-E477-4ABF-981C-F5EB4A18DF5D}"/>
              </a:ext>
            </a:extLst>
          </p:cNvPr>
          <p:cNvPicPr>
            <a:picLocks noChangeAspect="1"/>
          </p:cNvPicPr>
          <p:nvPr/>
        </p:nvPicPr>
        <p:blipFill>
          <a:blip r:embed="rId4"/>
          <a:stretch>
            <a:fillRect/>
          </a:stretch>
        </p:blipFill>
        <p:spPr>
          <a:xfrm>
            <a:off x="758369" y="5099461"/>
            <a:ext cx="898030" cy="1143001"/>
          </a:xfrm>
          <a:prstGeom prst="rect">
            <a:avLst/>
          </a:prstGeom>
          <a:ln w="12700">
            <a:miter lim="400000"/>
          </a:ln>
        </p:spPr>
      </p:pic>
      <p:sp>
        <p:nvSpPr>
          <p:cNvPr id="4" name="TextBox 3"/>
          <p:cNvSpPr txBox="1"/>
          <p:nvPr/>
        </p:nvSpPr>
        <p:spPr>
          <a:xfrm>
            <a:off x="1828800" y="5099461"/>
            <a:ext cx="6845968" cy="1200329"/>
          </a:xfrm>
          <a:prstGeom prst="rect">
            <a:avLst/>
          </a:prstGeom>
          <a:noFill/>
        </p:spPr>
        <p:txBody>
          <a:bodyPr wrap="square" rtlCol="0">
            <a:spAutoFit/>
          </a:bodyPr>
          <a:lstStyle/>
          <a:p>
            <a:r>
              <a:rPr lang="en-US" sz="3600" dirty="0" smtClean="0"/>
              <a:t>Share with your partner and be prepared to share with the class. </a:t>
            </a:r>
            <a:endParaRPr lang="en-US" sz="3600" dirty="0"/>
          </a:p>
        </p:txBody>
      </p:sp>
    </p:spTree>
    <p:extLst>
      <p:ext uri="{BB962C8B-B14F-4D97-AF65-F5344CB8AC3E}">
        <p14:creationId xmlns:p14="http://schemas.microsoft.com/office/powerpoint/2010/main" val="577727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idx="4294967295"/>
          </p:nvPr>
        </p:nvSpPr>
        <p:spPr>
          <a:xfrm>
            <a:off x="106363" y="-12700"/>
            <a:ext cx="9037637" cy="760413"/>
          </a:xfrm>
        </p:spPr>
        <p:txBody>
          <a:bodyPr>
            <a:noAutofit/>
          </a:bodyPr>
          <a:lstStyle/>
          <a:p>
            <a:pPr algn="l" eaLnBrk="1" hangingPunct="1"/>
            <a:r>
              <a:rPr lang="en-US" sz="2800" b="1" dirty="0">
                <a:latin typeface="Arial" charset="0"/>
                <a:ea typeface="ＭＳ Ｐゴシック" charset="0"/>
                <a:cs typeface="ＭＳ Ｐゴシック" charset="0"/>
              </a:rPr>
              <a:t>Sickle cell allele frequency and malaria distribution</a:t>
            </a:r>
          </a:p>
        </p:txBody>
      </p:sp>
      <p:pic>
        <p:nvPicPr>
          <p:cNvPr id="9" name="Picture 8" descr="Africa malaria hb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105" y="445045"/>
            <a:ext cx="5932800" cy="6110555"/>
          </a:xfrm>
          <a:prstGeom prst="rect">
            <a:avLst/>
          </a:prstGeom>
        </p:spPr>
      </p:pic>
      <p:sp>
        <p:nvSpPr>
          <p:cNvPr id="3" name="TextBox 2"/>
          <p:cNvSpPr txBox="1"/>
          <p:nvPr/>
        </p:nvSpPr>
        <p:spPr>
          <a:xfrm>
            <a:off x="6433374" y="1631553"/>
            <a:ext cx="2573295" cy="2308324"/>
          </a:xfrm>
          <a:prstGeom prst="rect">
            <a:avLst/>
          </a:prstGeom>
          <a:solidFill>
            <a:schemeClr val="bg1"/>
          </a:solidFill>
        </p:spPr>
        <p:txBody>
          <a:bodyPr wrap="square" rtlCol="0">
            <a:spAutoFit/>
          </a:bodyPr>
          <a:lstStyle/>
          <a:p>
            <a:r>
              <a:rPr lang="en-US" sz="2800" dirty="0">
                <a:solidFill>
                  <a:srgbClr val="957EB4"/>
                </a:solidFill>
                <a:latin typeface="Arial" panose="020B0604020202020204" pitchFamily="34" charset="0"/>
                <a:cs typeface="Arial" panose="020B0604020202020204" pitchFamily="34" charset="0"/>
              </a:rPr>
              <a:t>What do you notice?</a:t>
            </a:r>
          </a:p>
          <a:p>
            <a:endParaRPr lang="en-US" sz="3200" b="1" dirty="0">
              <a:solidFill>
                <a:srgbClr val="957EB4"/>
              </a:solidFill>
              <a:latin typeface="Arial" panose="020B0604020202020204" pitchFamily="34" charset="0"/>
              <a:cs typeface="Arial" panose="020B0604020202020204" pitchFamily="34" charset="0"/>
            </a:endParaRPr>
          </a:p>
          <a:p>
            <a:r>
              <a:rPr lang="en-US" sz="2800" dirty="0">
                <a:solidFill>
                  <a:srgbClr val="957EB4"/>
                </a:solidFill>
                <a:latin typeface="Arial" panose="020B0604020202020204" pitchFamily="34" charset="0"/>
                <a:cs typeface="Arial" panose="020B0604020202020204" pitchFamily="34" charset="0"/>
              </a:rPr>
              <a:t>What thoughts do you have?</a:t>
            </a:r>
          </a:p>
        </p:txBody>
      </p:sp>
      <p:pic>
        <p:nvPicPr>
          <p:cNvPr id="10" name="pasted-image.pdf">
            <a:extLst>
              <a:ext uri="{FF2B5EF4-FFF2-40B4-BE49-F238E27FC236}">
                <a16:creationId xmlns="" xmlns:a16="http://schemas.microsoft.com/office/drawing/2014/main" id="{EDE777BD-6CA3-48A3-BBE8-C659C0617E20}"/>
              </a:ext>
            </a:extLst>
          </p:cNvPr>
          <p:cNvPicPr>
            <a:picLocks noChangeAspect="1"/>
          </p:cNvPicPr>
          <p:nvPr/>
        </p:nvPicPr>
        <p:blipFill>
          <a:blip r:embed="rId4"/>
          <a:stretch>
            <a:fillRect/>
          </a:stretch>
        </p:blipFill>
        <p:spPr>
          <a:xfrm>
            <a:off x="5530063" y="4648940"/>
            <a:ext cx="728584" cy="734567"/>
          </a:xfrm>
          <a:prstGeom prst="rect">
            <a:avLst/>
          </a:prstGeom>
          <a:ln w="12700">
            <a:miter lim="400000"/>
          </a:ln>
        </p:spPr>
      </p:pic>
      <p:sp>
        <p:nvSpPr>
          <p:cNvPr id="2" name="TextBox 1">
            <a:extLst>
              <a:ext uri="{FF2B5EF4-FFF2-40B4-BE49-F238E27FC236}">
                <a16:creationId xmlns="" xmlns:a16="http://schemas.microsoft.com/office/drawing/2014/main" id="{B708B3FD-37F4-4097-9C0C-4B927D4643CA}"/>
              </a:ext>
            </a:extLst>
          </p:cNvPr>
          <p:cNvSpPr txBox="1"/>
          <p:nvPr/>
        </p:nvSpPr>
        <p:spPr>
          <a:xfrm>
            <a:off x="6570705" y="4823718"/>
            <a:ext cx="2573295" cy="1384995"/>
          </a:xfrm>
          <a:prstGeom prst="rect">
            <a:avLst/>
          </a:prstGeom>
          <a:noFill/>
        </p:spPr>
        <p:txBody>
          <a:bodyPr wrap="square" rtlCol="0">
            <a:spAutoFit/>
          </a:bodyPr>
          <a:lstStyle/>
          <a:p>
            <a:r>
              <a:rPr lang="en-US" sz="2800" dirty="0" smtClean="0">
                <a:solidFill>
                  <a:srgbClr val="957EB4"/>
                </a:solidFill>
                <a:latin typeface="Arial" panose="020B0604020202020204" pitchFamily="34" charset="0"/>
                <a:cs typeface="Arial" panose="020B0604020202020204" pitchFamily="34" charset="0"/>
              </a:rPr>
              <a:t>Write </a:t>
            </a:r>
            <a:r>
              <a:rPr lang="en-US" sz="2800" dirty="0">
                <a:solidFill>
                  <a:srgbClr val="957EB4"/>
                </a:solidFill>
                <a:latin typeface="Arial" panose="020B0604020202020204" pitchFamily="34" charset="0"/>
                <a:cs typeface="Arial" panose="020B0604020202020204" pitchFamily="34" charset="0"/>
              </a:rPr>
              <a:t>your ideas in Doodle Box </a:t>
            </a:r>
            <a:r>
              <a:rPr lang="en-US" sz="2800" dirty="0" smtClean="0">
                <a:solidFill>
                  <a:srgbClr val="957EB4"/>
                </a:solidFill>
                <a:latin typeface="Arial" panose="020B0604020202020204" pitchFamily="34" charset="0"/>
                <a:cs typeface="Arial" panose="020B0604020202020204" pitchFamily="34" charset="0"/>
              </a:rPr>
              <a:t>J.</a:t>
            </a:r>
            <a:endParaRPr lang="en-US" sz="2800" dirty="0">
              <a:solidFill>
                <a:srgbClr val="957EB4"/>
              </a:solidFill>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5"/>
          <a:stretch>
            <a:fillRect/>
          </a:stretch>
        </p:blipFill>
        <p:spPr>
          <a:xfrm>
            <a:off x="5214899" y="1775913"/>
            <a:ext cx="1144906" cy="1161781"/>
          </a:xfrm>
          <a:prstGeom prst="rect">
            <a:avLst/>
          </a:prstGeom>
          <a:ln w="12700">
            <a:miter lim="400000"/>
          </a:ln>
        </p:spPr>
      </p:pic>
    </p:spTree>
    <p:extLst>
      <p:ext uri="{BB962C8B-B14F-4D97-AF65-F5344CB8AC3E}">
        <p14:creationId xmlns:p14="http://schemas.microsoft.com/office/powerpoint/2010/main" val="256582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05" y="2356101"/>
            <a:ext cx="8229600" cy="1143000"/>
          </a:xfrm>
        </p:spPr>
        <p:txBody>
          <a:bodyPr/>
          <a:lstStyle/>
          <a:p>
            <a:r>
              <a:rPr lang="en-US" dirty="0" smtClean="0"/>
              <a:t>What do you know about malaria?</a:t>
            </a:r>
            <a:endParaRPr lang="en-US" dirty="0"/>
          </a:p>
        </p:txBody>
      </p:sp>
    </p:spTree>
    <p:extLst>
      <p:ext uri="{BB962C8B-B14F-4D97-AF65-F5344CB8AC3E}">
        <p14:creationId xmlns:p14="http://schemas.microsoft.com/office/powerpoint/2010/main" val="110046259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0"/>
            <a:ext cx="8229600" cy="1143001"/>
          </a:xfrm>
        </p:spPr>
        <p:txBody>
          <a:bodyPr/>
          <a:lstStyle/>
          <a:p>
            <a:r>
              <a:rPr lang="en-US" dirty="0" smtClean="0">
                <a:latin typeface="Arial" panose="020B0604020202020204" pitchFamily="34" charset="0"/>
                <a:cs typeface="Arial" panose="020B0604020202020204" pitchFamily="34" charset="0"/>
              </a:rPr>
              <a:t>Why is malaria so important?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4294967295"/>
          </p:nvPr>
        </p:nvSpPr>
        <p:spPr>
          <a:xfrm>
            <a:off x="304800" y="1002549"/>
            <a:ext cx="8478095" cy="4525962"/>
          </a:xfrm>
        </p:spPr>
        <p:txBody>
          <a:bodyPr>
            <a:normAutofit/>
          </a:bodyPr>
          <a:lstStyle/>
          <a:p>
            <a:pPr>
              <a:lnSpc>
                <a:spcPct val="90000"/>
              </a:lnSpc>
            </a:pPr>
            <a:r>
              <a:rPr lang="en-US" altLang="en-US" sz="2500" dirty="0">
                <a:latin typeface="Arial" panose="020B0604020202020204" pitchFamily="34" charset="0"/>
                <a:cs typeface="Arial" panose="020B0604020202020204" pitchFamily="34" charset="0"/>
              </a:rPr>
              <a:t>10% of the world population has had malaria. </a:t>
            </a:r>
          </a:p>
          <a:p>
            <a:pPr>
              <a:lnSpc>
                <a:spcPct val="90000"/>
              </a:lnSpc>
            </a:pPr>
            <a:r>
              <a:rPr lang="en-US" altLang="en-US" sz="2500" dirty="0">
                <a:latin typeface="Arial" panose="020B0604020202020204" pitchFamily="34" charset="0"/>
                <a:cs typeface="Arial" panose="020B0604020202020204" pitchFamily="34" charset="0"/>
              </a:rPr>
              <a:t>90% of cases are in </a:t>
            </a:r>
            <a:r>
              <a:rPr lang="en-US" altLang="en-US" sz="2500" u="sng" dirty="0">
                <a:latin typeface="Arial" panose="020B0604020202020204" pitchFamily="34" charset="0"/>
                <a:cs typeface="Arial" panose="020B0604020202020204" pitchFamily="34" charset="0"/>
              </a:rPr>
              <a:t>sub-Saharan Africa</a:t>
            </a:r>
            <a:r>
              <a:rPr lang="en-US" altLang="en-US" sz="2500" dirty="0">
                <a:latin typeface="Arial" panose="020B0604020202020204" pitchFamily="34" charset="0"/>
                <a:cs typeface="Arial" panose="020B0604020202020204" pitchFamily="34" charset="0"/>
              </a:rPr>
              <a:t> where it is the</a:t>
            </a:r>
            <a:r>
              <a:rPr lang="en-US" altLang="en-US" sz="2500" b="1" i="1" dirty="0">
                <a:latin typeface="Arial" panose="020B0604020202020204" pitchFamily="34" charset="0"/>
                <a:cs typeface="Arial" panose="020B0604020202020204" pitchFamily="34" charset="0"/>
              </a:rPr>
              <a:t> #1 cause of death.</a:t>
            </a:r>
          </a:p>
          <a:p>
            <a:pPr>
              <a:lnSpc>
                <a:spcPct val="90000"/>
              </a:lnSpc>
            </a:pPr>
            <a:r>
              <a:rPr lang="en-US" altLang="en-US" sz="2500" dirty="0">
                <a:latin typeface="Arial" panose="020B0604020202020204" pitchFamily="34" charset="0"/>
                <a:cs typeface="Arial" panose="020B0604020202020204" pitchFamily="34" charset="0"/>
              </a:rPr>
              <a:t>There are treatments for malaria, but no known cure.</a:t>
            </a:r>
          </a:p>
          <a:p>
            <a:pPr>
              <a:lnSpc>
                <a:spcPct val="90000"/>
              </a:lnSpc>
            </a:pPr>
            <a:r>
              <a:rPr lang="en-US" altLang="en-US" sz="2500" dirty="0">
                <a:latin typeface="Arial" panose="020B0604020202020204" pitchFamily="34" charset="0"/>
                <a:cs typeface="Arial" panose="020B0604020202020204" pitchFamily="34" charset="0"/>
              </a:rPr>
              <a:t>There are medicines that can lower risk of getting malaria, but there is no vaccine.</a:t>
            </a:r>
          </a:p>
          <a:p>
            <a:pPr>
              <a:lnSpc>
                <a:spcPct val="90000"/>
              </a:lnSpc>
            </a:pPr>
            <a:r>
              <a:rPr lang="en-US" altLang="en-US" sz="2500" dirty="0">
                <a:latin typeface="Arial" panose="020B0604020202020204" pitchFamily="34" charset="0"/>
                <a:cs typeface="Arial" panose="020B0604020202020204" pitchFamily="34" charset="0"/>
              </a:rPr>
              <a:t>Malaria causes more than 1 million deaths annually.</a:t>
            </a:r>
          </a:p>
          <a:p>
            <a:pPr>
              <a:lnSpc>
                <a:spcPct val="90000"/>
              </a:lnSpc>
            </a:pPr>
            <a:r>
              <a:rPr lang="en-US" altLang="en-US" sz="2500" dirty="0">
                <a:latin typeface="Arial" panose="020B0604020202020204" pitchFamily="34" charset="0"/>
                <a:cs typeface="Arial" panose="020B0604020202020204" pitchFamily="34" charset="0"/>
              </a:rPr>
              <a:t>One African child dies of malaria every 30 seconds. </a:t>
            </a:r>
          </a:p>
          <a:p>
            <a:endParaRPr lang="en-US" dirty="0"/>
          </a:p>
        </p:txBody>
      </p:sp>
      <p:sp>
        <p:nvSpPr>
          <p:cNvPr id="5" name="AutoShape 2" descr="mage result for child with malaria"/>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0533" y="4309642"/>
            <a:ext cx="3826627" cy="2437738"/>
          </a:xfrm>
          <a:prstGeom prst="rect">
            <a:avLst/>
          </a:prstGeom>
        </p:spPr>
      </p:pic>
    </p:spTree>
    <p:extLst>
      <p:ext uri="{BB962C8B-B14F-4D97-AF65-F5344CB8AC3E}">
        <p14:creationId xmlns:p14="http://schemas.microsoft.com/office/powerpoint/2010/main" val="180417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9682" y="282529"/>
            <a:ext cx="8924318" cy="3416320"/>
          </a:xfrm>
          <a:prstGeom prst="rect">
            <a:avLst/>
          </a:prstGeom>
          <a:noFill/>
        </p:spPr>
        <p:txBody>
          <a:bodyPr wrap="square" rtlCol="0">
            <a:spAutoFit/>
          </a:bodyPr>
          <a:lstStyle/>
          <a:p>
            <a:pPr marL="342900" indent="-342900">
              <a:buFont typeface="Arial" charset="0"/>
              <a:buChar char="•"/>
            </a:pPr>
            <a:r>
              <a:rPr lang="en-US" altLang="en-US" sz="2400" dirty="0">
                <a:latin typeface="Arial" panose="020B0604020202020204" pitchFamily="34" charset="0"/>
                <a:cs typeface="Arial" panose="020B0604020202020204" pitchFamily="34" charset="0"/>
              </a:rPr>
              <a:t>Caused by parasitic </a:t>
            </a:r>
            <a:r>
              <a:rPr lang="en-US" altLang="en-US" sz="2400" dirty="0" err="1">
                <a:latin typeface="Arial" panose="020B0604020202020204" pitchFamily="34" charset="0"/>
                <a:cs typeface="Arial" panose="020B0604020202020204" pitchFamily="34" charset="0"/>
              </a:rPr>
              <a:t>protists</a:t>
            </a:r>
            <a:r>
              <a:rPr lang="en-US" altLang="en-US" sz="2400" dirty="0">
                <a:latin typeface="Arial" panose="020B0604020202020204" pitchFamily="34" charset="0"/>
                <a:cs typeface="Arial" panose="020B0604020202020204" pitchFamily="34" charset="0"/>
              </a:rPr>
              <a:t> (</a:t>
            </a:r>
            <a:r>
              <a:rPr lang="en-US" altLang="en-US" sz="2400" i="1" dirty="0">
                <a:latin typeface="Arial" panose="020B0604020202020204" pitchFamily="34" charset="0"/>
                <a:cs typeface="Arial" panose="020B0604020202020204" pitchFamily="34" charset="0"/>
              </a:rPr>
              <a:t>plasmodia</a:t>
            </a:r>
            <a:r>
              <a:rPr lang="en-US" altLang="en-US" sz="2400" dirty="0">
                <a:latin typeface="Arial" panose="020B0604020202020204" pitchFamily="34" charset="0"/>
                <a:cs typeface="Arial" panose="020B0604020202020204" pitchFamily="34" charset="0"/>
              </a:rPr>
              <a:t>) that feed on red blood cells of mammals.  </a:t>
            </a:r>
          </a:p>
          <a:p>
            <a:pPr marL="342900" indent="-342900">
              <a:buFont typeface="Arial" charset="0"/>
              <a:buChar char="•"/>
            </a:pPr>
            <a:r>
              <a:rPr lang="en-US" altLang="en-US" sz="2400" i="1" dirty="0">
                <a:latin typeface="Arial" panose="020B0604020202020204" pitchFamily="34" charset="0"/>
                <a:cs typeface="Arial" panose="020B0604020202020204" pitchFamily="34" charset="0"/>
              </a:rPr>
              <a:t>Plasmodia</a:t>
            </a:r>
            <a:r>
              <a:rPr lang="en-US" altLang="en-US" sz="2400" dirty="0">
                <a:latin typeface="Arial" panose="020B0604020202020204" pitchFamily="34" charset="0"/>
                <a:cs typeface="Arial" panose="020B0604020202020204" pitchFamily="34" charset="0"/>
              </a:rPr>
              <a:t> are spread by mosquitoes when they suck blood from victims.  </a:t>
            </a:r>
          </a:p>
          <a:p>
            <a:pPr marL="342900" indent="-342900">
              <a:buFont typeface="Arial" charset="0"/>
              <a:buChar char="•"/>
            </a:pPr>
            <a:r>
              <a:rPr lang="en-US" altLang="en-US" sz="2400" dirty="0">
                <a:latin typeface="Arial" panose="020B0604020202020204" pitchFamily="34" charset="0"/>
                <a:cs typeface="Arial" panose="020B0604020202020204" pitchFamily="34" charset="0"/>
              </a:rPr>
              <a:t>People with normal hemoglobin in their red cells (</a:t>
            </a:r>
            <a:r>
              <a:rPr lang="en-US" altLang="en-US" sz="2400" dirty="0" err="1">
                <a:solidFill>
                  <a:srgbClr val="C00000"/>
                </a:solidFill>
                <a:latin typeface="Arial" panose="020B0604020202020204" pitchFamily="34" charset="0"/>
                <a:cs typeface="Arial" panose="020B0604020202020204" pitchFamily="34" charset="0"/>
              </a:rPr>
              <a:t>HbA</a:t>
            </a:r>
            <a:r>
              <a:rPr lang="en-US" altLang="en-US" sz="2400" dirty="0">
                <a:solidFill>
                  <a:srgbClr val="C00000"/>
                </a:solidFill>
                <a:latin typeface="Arial" panose="020B0604020202020204" pitchFamily="34" charset="0"/>
                <a:cs typeface="Arial" panose="020B0604020202020204" pitchFamily="34" charset="0"/>
              </a:rPr>
              <a:t>, </a:t>
            </a:r>
            <a:r>
              <a:rPr lang="en-US" altLang="en-US" sz="2400" dirty="0" err="1">
                <a:solidFill>
                  <a:srgbClr val="C00000"/>
                </a:solidFill>
                <a:latin typeface="Arial" panose="020B0604020202020204" pitchFamily="34" charset="0"/>
                <a:cs typeface="Arial" panose="020B0604020202020204" pitchFamily="34" charset="0"/>
              </a:rPr>
              <a:t>HbA</a:t>
            </a:r>
            <a:r>
              <a:rPr lang="en-US" altLang="en-US" sz="2400" dirty="0">
                <a:latin typeface="Arial" panose="020B0604020202020204" pitchFamily="34" charset="0"/>
                <a:cs typeface="Arial" panose="020B0604020202020204" pitchFamily="34" charset="0"/>
              </a:rPr>
              <a:t>) easily get malaria. </a:t>
            </a:r>
          </a:p>
          <a:p>
            <a:pPr marL="342900" indent="-342900">
              <a:buFont typeface="Arial" charset="0"/>
              <a:buChar char="•"/>
            </a:pPr>
            <a:r>
              <a:rPr lang="en-US" altLang="en-US" sz="2400" dirty="0" err="1">
                <a:solidFill>
                  <a:srgbClr val="C00000"/>
                </a:solidFill>
                <a:latin typeface="Arial" panose="020B0604020202020204" pitchFamily="34" charset="0"/>
                <a:cs typeface="Arial" panose="020B0604020202020204" pitchFamily="34" charset="0"/>
              </a:rPr>
              <a:t>HbS</a:t>
            </a:r>
            <a:r>
              <a:rPr lang="en-US" altLang="en-US" sz="2400" dirty="0">
                <a:solidFill>
                  <a:srgbClr val="C00000"/>
                </a:solidFill>
                <a:latin typeface="Arial" panose="020B0604020202020204" pitchFamily="34" charset="0"/>
                <a:cs typeface="Arial" panose="020B0604020202020204" pitchFamily="34" charset="0"/>
              </a:rPr>
              <a:t>, </a:t>
            </a:r>
            <a:r>
              <a:rPr lang="en-US" altLang="en-US" sz="2400" dirty="0" err="1" smtClean="0">
                <a:solidFill>
                  <a:srgbClr val="C00000"/>
                </a:solidFill>
                <a:latin typeface="Arial" panose="020B0604020202020204" pitchFamily="34" charset="0"/>
                <a:cs typeface="Arial" panose="020B0604020202020204" pitchFamily="34" charset="0"/>
              </a:rPr>
              <a:t>HbS</a:t>
            </a:r>
            <a:r>
              <a:rPr lang="en-US" altLang="en-US" sz="2400" dirty="0" smtClean="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individuals are resistant to malaria. </a:t>
            </a:r>
            <a:endParaRPr lang="en-US" altLang="en-US" sz="2400" dirty="0" smtClean="0">
              <a:latin typeface="Arial" panose="020B0604020202020204" pitchFamily="34" charset="0"/>
              <a:cs typeface="Arial" panose="020B0604020202020204" pitchFamily="34" charset="0"/>
            </a:endParaRPr>
          </a:p>
          <a:p>
            <a:pPr marL="342900" indent="-342900">
              <a:buFont typeface="Arial" charset="0"/>
              <a:buChar char="•"/>
            </a:pPr>
            <a:r>
              <a:rPr lang="en-US" altLang="en-US" sz="2400" dirty="0" err="1" smtClean="0">
                <a:solidFill>
                  <a:srgbClr val="C00000"/>
                </a:solidFill>
                <a:latin typeface="Arial" panose="020B0604020202020204" pitchFamily="34" charset="0"/>
                <a:cs typeface="Arial" panose="020B0604020202020204" pitchFamily="34" charset="0"/>
              </a:rPr>
              <a:t>HbA</a:t>
            </a:r>
            <a:r>
              <a:rPr lang="en-US" altLang="en-US" sz="2400" dirty="0">
                <a:solidFill>
                  <a:srgbClr val="C00000"/>
                </a:solidFill>
                <a:latin typeface="Arial" panose="020B0604020202020204" pitchFamily="34" charset="0"/>
                <a:cs typeface="Arial" panose="020B0604020202020204" pitchFamily="34" charset="0"/>
              </a:rPr>
              <a:t>, </a:t>
            </a:r>
            <a:r>
              <a:rPr lang="en-US" altLang="en-US" sz="2400" dirty="0" err="1">
                <a:solidFill>
                  <a:srgbClr val="C00000"/>
                </a:solidFill>
                <a:latin typeface="Arial" panose="020B0604020202020204" pitchFamily="34" charset="0"/>
                <a:cs typeface="Arial" panose="020B0604020202020204" pitchFamily="34" charset="0"/>
              </a:rPr>
              <a:t>HbS</a:t>
            </a:r>
            <a:r>
              <a:rPr lang="en-US" altLang="en-US" sz="2400" dirty="0">
                <a:solidFill>
                  <a:srgbClr val="C00000"/>
                </a:solidFill>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individuals also have some resistance to malaria.</a:t>
            </a:r>
          </a:p>
          <a:p>
            <a:pPr marL="342900" indent="-342900">
              <a:buFont typeface="Arial" charset="0"/>
              <a:buChar char="•"/>
            </a:pPr>
            <a:endParaRPr lang="en-US" sz="2400" dirty="0"/>
          </a:p>
        </p:txBody>
      </p:sp>
      <p:pic>
        <p:nvPicPr>
          <p:cNvPr id="11" name="Content Placeholder 10"/>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397212" y="3486018"/>
            <a:ext cx="3089189" cy="3049183"/>
          </a:xfrm>
        </p:spPr>
      </p:pic>
      <p:sp>
        <p:nvSpPr>
          <p:cNvPr id="12" name="TextBox 11">
            <a:hlinkClick r:id="rId4"/>
          </p:cNvPr>
          <p:cNvSpPr txBox="1"/>
          <p:nvPr/>
        </p:nvSpPr>
        <p:spPr>
          <a:xfrm>
            <a:off x="5713497" y="3984286"/>
            <a:ext cx="1828800" cy="1569660"/>
          </a:xfrm>
          <a:prstGeom prst="rect">
            <a:avLst/>
          </a:prstGeom>
          <a:noFill/>
        </p:spPr>
        <p:txBody>
          <a:bodyPr wrap="square" rtlCol="0">
            <a:spAutoFit/>
          </a:bodyPr>
          <a:lstStyle/>
          <a:p>
            <a:r>
              <a:rPr lang="en-US" sz="2400" dirty="0">
                <a:solidFill>
                  <a:srgbClr val="957EB4"/>
                </a:solidFill>
                <a:latin typeface="Arial" panose="020B0604020202020204" pitchFamily="34" charset="0"/>
                <a:cs typeface="Arial" panose="020B0604020202020204" pitchFamily="34" charset="0"/>
                <a:hlinkClick r:id="rId4"/>
              </a:rPr>
              <a:t>VIDEO: Discovery of this connection</a:t>
            </a:r>
            <a:r>
              <a:rPr lang="en-US" dirty="0">
                <a:solidFill>
                  <a:srgbClr val="957EB4"/>
                </a:solidFill>
                <a:hlinkClick r:id="rId4"/>
              </a:rPr>
              <a:t>.</a:t>
            </a:r>
            <a:endParaRPr lang="en-US" dirty="0">
              <a:solidFill>
                <a:srgbClr val="957EB4"/>
              </a:solidFill>
            </a:endParaRPr>
          </a:p>
        </p:txBody>
      </p:sp>
    </p:spTree>
    <p:extLst>
      <p:ext uri="{BB962C8B-B14F-4D97-AF65-F5344CB8AC3E}">
        <p14:creationId xmlns:p14="http://schemas.microsoft.com/office/powerpoint/2010/main" val="149839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567103" y="576347"/>
            <a:ext cx="5486400" cy="1706214"/>
          </a:xfrm>
        </p:spPr>
        <p:txBody>
          <a:bodyPr>
            <a:normAutofit fontScale="90000"/>
          </a:bodyPr>
          <a:lstStyle/>
          <a:p>
            <a:r>
              <a:rPr lang="en-US" b="1" dirty="0">
                <a:latin typeface="Arial" panose="020B0604020202020204" pitchFamily="34" charset="0"/>
                <a:cs typeface="Arial" panose="020B0604020202020204" pitchFamily="34" charset="0"/>
              </a:rPr>
              <a:t>TRAITS: A DIFFERENT PERSPECTIVE:</a:t>
            </a:r>
            <a:br>
              <a:rPr lang="en-US" b="1" dirty="0">
                <a:latin typeface="Arial" panose="020B0604020202020204" pitchFamily="34" charset="0"/>
                <a:cs typeface="Arial" panose="020B0604020202020204" pitchFamily="34" charset="0"/>
              </a:rPr>
            </a:br>
            <a:endParaRPr lang="en-US" b="1" dirty="0">
              <a:latin typeface="Arial" panose="020B0604020202020204" pitchFamily="34" charset="0"/>
              <a:cs typeface="Arial" panose="020B0604020202020204" pitchFamily="34" charset="0"/>
            </a:endParaRPr>
          </a:p>
        </p:txBody>
      </p:sp>
      <p:sp>
        <p:nvSpPr>
          <p:cNvPr id="24" name="Trapezoid 23"/>
          <p:cNvSpPr/>
          <p:nvPr/>
        </p:nvSpPr>
        <p:spPr>
          <a:xfrm rot="18572204">
            <a:off x="1972839" y="1926805"/>
            <a:ext cx="1792895" cy="1659167"/>
          </a:xfrm>
          <a:prstGeom prst="trapezoi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5" name="TextBox 24"/>
          <p:cNvSpPr txBox="1"/>
          <p:nvPr/>
        </p:nvSpPr>
        <p:spPr>
          <a:xfrm>
            <a:off x="4270698" y="1939693"/>
            <a:ext cx="2370908"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Zooming Out</a:t>
            </a:r>
            <a:endParaRPr lang="en-US" sz="2700" dirty="0">
              <a:latin typeface="Arial" panose="020B0604020202020204" pitchFamily="34" charset="0"/>
              <a:cs typeface="Arial" panose="020B0604020202020204" pitchFamily="34" charset="0"/>
            </a:endParaRPr>
          </a:p>
        </p:txBody>
      </p:sp>
      <p:pic>
        <p:nvPicPr>
          <p:cNvPr id="8" name="Picture 7" descr="A crowd of people&#10;&#10;Description automatically generated">
            <a:extLst>
              <a:ext uri="{FF2B5EF4-FFF2-40B4-BE49-F238E27FC236}">
                <a16:creationId xmlns="" xmlns:a16="http://schemas.microsoft.com/office/drawing/2014/main" id="{A849C069-596C-4919-8F53-1D3DD9A3A3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9856" y="2612488"/>
            <a:ext cx="5080894" cy="3162857"/>
          </a:xfrm>
          <a:prstGeom prst="rect">
            <a:avLst/>
          </a:prstGeom>
        </p:spPr>
      </p:pic>
      <p:pic>
        <p:nvPicPr>
          <p:cNvPr id="10" name="Picture 9" descr="A person wearing a suit and tie&#10;&#10;Description automatically generated">
            <a:extLst>
              <a:ext uri="{FF2B5EF4-FFF2-40B4-BE49-F238E27FC236}">
                <a16:creationId xmlns="" xmlns:a16="http://schemas.microsoft.com/office/drawing/2014/main" id="{A9C09AEF-4636-4C22-BF17-D6AA2CFE8E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0947" y="1687772"/>
            <a:ext cx="1381956" cy="924716"/>
          </a:xfrm>
          <a:prstGeom prst="rect">
            <a:avLst/>
          </a:prstGeom>
        </p:spPr>
      </p:pic>
    </p:spTree>
    <p:extLst>
      <p:ext uri="{BB962C8B-B14F-4D97-AF65-F5344CB8AC3E}">
        <p14:creationId xmlns:p14="http://schemas.microsoft.com/office/powerpoint/2010/main" val="196190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55625" y="158401"/>
            <a:ext cx="8588375" cy="2059338"/>
          </a:xfrm>
        </p:spPr>
        <p:txBody>
          <a:bodyPr>
            <a:noAutofit/>
          </a:bodyPr>
          <a:lstStyle/>
          <a:p>
            <a:pPr algn="l"/>
            <a:r>
              <a:rPr lang="en-US" sz="2400" b="1" i="1" dirty="0">
                <a:solidFill>
                  <a:srgbClr val="957EB4"/>
                </a:solidFill>
                <a:latin typeface="Arial" panose="020B0604020202020204" pitchFamily="34" charset="0"/>
                <a:cs typeface="Arial" panose="020B0604020202020204" pitchFamily="34" charset="0"/>
              </a:rPr>
              <a:t>In your group, discuss:</a:t>
            </a:r>
            <a:r>
              <a:rPr lang="en-US" sz="2400" b="1" i="1" dirty="0">
                <a:solidFill>
                  <a:schemeClr val="accent1">
                    <a:lumMod val="75000"/>
                  </a:schemeClr>
                </a:solidFill>
                <a:latin typeface="Arial" panose="020B0604020202020204" pitchFamily="34" charset="0"/>
                <a:cs typeface="Arial" panose="020B0604020202020204" pitchFamily="34" charset="0"/>
              </a:rPr>
              <a:t/>
            </a:r>
            <a:br>
              <a:rPr lang="en-US" sz="2400" b="1" i="1" dirty="0">
                <a:solidFill>
                  <a:schemeClr val="accent1">
                    <a:lumMod val="75000"/>
                  </a:schemeClr>
                </a:solidFill>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How could we change the procedure of our bean/gene pool simulation yet again – this time to show what might happen from one generation to the next in a high malaria area?  </a:t>
            </a:r>
            <a:r>
              <a:rPr lang="en-US" sz="2400" i="1" dirty="0">
                <a:latin typeface="Arial" panose="020B0604020202020204" pitchFamily="34" charset="0"/>
                <a:ea typeface="Cambria" charset="0"/>
                <a:cs typeface="Arial" panose="020B0604020202020204" pitchFamily="34" charset="0"/>
              </a:rPr>
              <a:t>(</a:t>
            </a:r>
            <a:r>
              <a:rPr lang="en-US" sz="2400" i="1" dirty="0" err="1">
                <a:latin typeface="Arial" panose="020B0604020202020204" pitchFamily="34" charset="0"/>
                <a:ea typeface="Cambria" charset="0"/>
                <a:cs typeface="Arial" panose="020B0604020202020204" pitchFamily="34" charset="0"/>
              </a:rPr>
              <a:t>HbS</a:t>
            </a:r>
            <a:r>
              <a:rPr lang="en-US" sz="2400" i="1" dirty="0">
                <a:latin typeface="Arial" panose="020B0604020202020204" pitchFamily="34" charset="0"/>
                <a:ea typeface="Cambria" charset="0"/>
                <a:cs typeface="Arial" panose="020B0604020202020204" pitchFamily="34" charset="0"/>
              </a:rPr>
              <a:t> = red bean, </a:t>
            </a:r>
            <a:r>
              <a:rPr lang="en-US" sz="2400" i="1" dirty="0" err="1">
                <a:latin typeface="Arial" panose="020B0604020202020204" pitchFamily="34" charset="0"/>
                <a:ea typeface="Cambria" charset="0"/>
                <a:cs typeface="Arial" panose="020B0604020202020204" pitchFamily="34" charset="0"/>
              </a:rPr>
              <a:t>HbA</a:t>
            </a:r>
            <a:r>
              <a:rPr lang="en-US" sz="2400" i="1" dirty="0">
                <a:latin typeface="Arial" panose="020B0604020202020204" pitchFamily="34" charset="0"/>
                <a:ea typeface="Cambria" charset="0"/>
                <a:cs typeface="Arial" panose="020B0604020202020204" pitchFamily="34" charset="0"/>
              </a:rPr>
              <a:t> = white bean)</a:t>
            </a:r>
          </a:p>
        </p:txBody>
      </p:sp>
      <p:sp>
        <p:nvSpPr>
          <p:cNvPr id="3" name="Content Placeholder 2"/>
          <p:cNvSpPr>
            <a:spLocks noGrp="1"/>
          </p:cNvSpPr>
          <p:nvPr>
            <p:ph idx="4294967295"/>
          </p:nvPr>
        </p:nvSpPr>
        <p:spPr>
          <a:xfrm>
            <a:off x="227013" y="2131200"/>
            <a:ext cx="8664987" cy="4410888"/>
          </a:xfrm>
        </p:spPr>
        <p:txBody>
          <a:bodyPr>
            <a:normAutofit/>
          </a:bodyPr>
          <a:lstStyle/>
          <a:p>
            <a:pPr marL="457200" indent="-457200">
              <a:buFont typeface="+mj-lt"/>
              <a:buAutoNum type="arabicPeriod"/>
            </a:pPr>
            <a:r>
              <a:rPr lang="en-US" sz="2000" dirty="0">
                <a:latin typeface="Arial" panose="020B0604020202020204" pitchFamily="34" charset="0"/>
                <a:cs typeface="Arial" panose="020B0604020202020204" pitchFamily="34" charset="0"/>
              </a:rPr>
              <a:t>Would all of the individuals of the first generation go back into the gene pool?</a:t>
            </a:r>
          </a:p>
          <a:p>
            <a:pPr marL="457200" indent="-457200">
              <a:buFont typeface="+mj-lt"/>
              <a:buAutoNum type="arabicPeriod"/>
            </a:pPr>
            <a:r>
              <a:rPr lang="en-US" sz="2000" dirty="0">
                <a:latin typeface="Arial" panose="020B0604020202020204" pitchFamily="34" charset="0"/>
                <a:cs typeface="Arial" panose="020B0604020202020204" pitchFamily="34" charset="0"/>
              </a:rPr>
              <a:t>Which individuals would have highest survival rate? How will your procedure reflect this</a:t>
            </a:r>
            <a:r>
              <a:rPr lang="en-US" sz="2000" dirty="0" smtClean="0">
                <a:latin typeface="Arial" panose="020B0604020202020204" pitchFamily="34" charset="0"/>
                <a:cs typeface="Arial" panose="020B0604020202020204" pitchFamily="34" charset="0"/>
              </a:rPr>
              <a:t>?</a:t>
            </a:r>
          </a:p>
        </p:txBody>
      </p:sp>
      <p:sp>
        <p:nvSpPr>
          <p:cNvPr id="5" name="TextBox 4"/>
          <p:cNvSpPr txBox="1"/>
          <p:nvPr/>
        </p:nvSpPr>
        <p:spPr>
          <a:xfrm>
            <a:off x="917706" y="3597980"/>
            <a:ext cx="8226294" cy="954107"/>
          </a:xfrm>
          <a:prstGeom prst="rect">
            <a:avLst/>
          </a:prstGeom>
          <a:noFill/>
        </p:spPr>
        <p:txBody>
          <a:bodyPr wrap="square" rtlCol="0">
            <a:spAutoFit/>
          </a:bodyPr>
          <a:lstStyle/>
          <a:p>
            <a:r>
              <a:rPr lang="en-US" sz="2800" dirty="0">
                <a:solidFill>
                  <a:srgbClr val="957EB4"/>
                </a:solidFill>
                <a:latin typeface="Arial" panose="020B0604020202020204" pitchFamily="34" charset="0"/>
                <a:cs typeface="Arial" panose="020B0604020202020204" pitchFamily="34" charset="0"/>
              </a:rPr>
              <a:t>Briefly describe your procedure in </a:t>
            </a:r>
            <a:r>
              <a:rPr lang="en-US" sz="2800" b="1" dirty="0">
                <a:solidFill>
                  <a:srgbClr val="957EB4"/>
                </a:solidFill>
                <a:latin typeface="Arial" panose="020B0604020202020204" pitchFamily="34" charset="0"/>
                <a:cs typeface="Arial" panose="020B0604020202020204" pitchFamily="34" charset="0"/>
              </a:rPr>
              <a:t>Doodle Box K</a:t>
            </a:r>
            <a:r>
              <a:rPr lang="en-US" sz="2800" dirty="0" smtClean="0">
                <a:solidFill>
                  <a:srgbClr val="957EB4"/>
                </a:solidFill>
                <a:latin typeface="Arial" panose="020B0604020202020204" pitchFamily="34" charset="0"/>
                <a:cs typeface="Arial" panose="020B0604020202020204" pitchFamily="34" charset="0"/>
              </a:rPr>
              <a:t>. Be prepared to share your plan with the class.</a:t>
            </a:r>
            <a:endParaRPr lang="en-US" sz="2800" dirty="0">
              <a:solidFill>
                <a:srgbClr val="957EB4"/>
              </a:solidFill>
              <a:latin typeface="Arial" panose="020B0604020202020204" pitchFamily="34" charset="0"/>
              <a:cs typeface="Arial" panose="020B0604020202020204" pitchFamily="34" charset="0"/>
            </a:endParaRPr>
          </a:p>
        </p:txBody>
      </p:sp>
      <p:pic>
        <p:nvPicPr>
          <p:cNvPr id="6" name="pasted-image.pdf">
            <a:extLst>
              <a:ext uri="{FF2B5EF4-FFF2-40B4-BE49-F238E27FC236}">
                <a16:creationId xmlns="" xmlns:a16="http://schemas.microsoft.com/office/drawing/2014/main" id="{5D851D4B-6473-474B-8C8A-72939DA2580D}"/>
              </a:ext>
            </a:extLst>
          </p:cNvPr>
          <p:cNvPicPr>
            <a:picLocks noChangeAspect="1"/>
          </p:cNvPicPr>
          <p:nvPr/>
        </p:nvPicPr>
        <p:blipFill>
          <a:blip r:embed="rId3"/>
          <a:stretch>
            <a:fillRect/>
          </a:stretch>
        </p:blipFill>
        <p:spPr>
          <a:xfrm>
            <a:off x="359329" y="3612214"/>
            <a:ext cx="558377" cy="562962"/>
          </a:xfrm>
          <a:prstGeom prst="rect">
            <a:avLst/>
          </a:prstGeom>
          <a:ln w="12700">
            <a:miter lim="400000"/>
          </a:ln>
        </p:spPr>
      </p:pic>
      <p:sp>
        <p:nvSpPr>
          <p:cNvPr id="4" name="TextBox 3"/>
          <p:cNvSpPr txBox="1"/>
          <p:nvPr/>
        </p:nvSpPr>
        <p:spPr>
          <a:xfrm>
            <a:off x="512779" y="4517416"/>
            <a:ext cx="8505221" cy="227754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If time allows, try out your procedure.</a:t>
            </a:r>
          </a:p>
          <a:p>
            <a:pPr marL="342900" indent="-342900">
              <a:buFont typeface="+mj-lt"/>
              <a:buAutoNum type="arabicPeriod"/>
            </a:pPr>
            <a:r>
              <a:rPr lang="en-US" sz="2000" dirty="0">
                <a:latin typeface="Arial" panose="020B0604020202020204" pitchFamily="34" charset="0"/>
                <a:cs typeface="Arial" panose="020B0604020202020204" pitchFamily="34" charset="0"/>
              </a:rPr>
              <a:t>What </a:t>
            </a:r>
            <a:r>
              <a:rPr lang="en-US" sz="2000" dirty="0" smtClean="0">
                <a:latin typeface="Arial" panose="020B0604020202020204" pitchFamily="34" charset="0"/>
                <a:cs typeface="Arial" panose="020B0604020202020204" pitchFamily="34" charset="0"/>
              </a:rPr>
              <a:t>happened (or what do </a:t>
            </a:r>
            <a:r>
              <a:rPr lang="en-US" sz="2000" dirty="0">
                <a:latin typeface="Arial" panose="020B0604020202020204" pitchFamily="34" charset="0"/>
                <a:cs typeface="Arial" panose="020B0604020202020204" pitchFamily="34" charset="0"/>
              </a:rPr>
              <a:t>you think </a:t>
            </a:r>
            <a:r>
              <a:rPr lang="en-US" sz="2000" u="sng" dirty="0">
                <a:latin typeface="Arial" panose="020B0604020202020204" pitchFamily="34" charset="0"/>
                <a:cs typeface="Arial" panose="020B0604020202020204" pitchFamily="34" charset="0"/>
              </a:rPr>
              <a:t>would</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have happened) </a:t>
            </a:r>
            <a:r>
              <a:rPr lang="en-US" sz="2000" dirty="0">
                <a:latin typeface="Arial" panose="020B0604020202020204" pitchFamily="34" charset="0"/>
                <a:cs typeface="Arial" panose="020B0604020202020204" pitchFamily="34" charset="0"/>
              </a:rPr>
              <a:t>to the frequencies of the R and W beans over several generations?</a:t>
            </a:r>
          </a:p>
          <a:p>
            <a:pPr marL="342900" indent="-342900">
              <a:buFont typeface="+mj-lt"/>
              <a:buAutoNum type="arabicPeriod"/>
            </a:pPr>
            <a:r>
              <a:rPr lang="en-US" sz="2000" dirty="0" smtClean="0">
                <a:latin typeface="Arial" panose="020B0604020202020204" pitchFamily="34" charset="0"/>
                <a:cs typeface="Arial" panose="020B0604020202020204" pitchFamily="34" charset="0"/>
              </a:rPr>
              <a:t>After many </a:t>
            </a:r>
            <a:r>
              <a:rPr lang="en-US" sz="2000" dirty="0">
                <a:latin typeface="Arial" panose="020B0604020202020204" pitchFamily="34" charset="0"/>
                <a:cs typeface="Arial" panose="020B0604020202020204" pitchFamily="34" charset="0"/>
              </a:rPr>
              <a:t>generations?</a:t>
            </a:r>
          </a:p>
          <a:p>
            <a:pPr marL="342900" indent="-342900">
              <a:buFont typeface="+mj-lt"/>
              <a:buAutoNum type="arabicPeriod"/>
            </a:pPr>
            <a:r>
              <a:rPr lang="en-US" sz="2000" dirty="0">
                <a:latin typeface="Arial" panose="020B0604020202020204" pitchFamily="34" charset="0"/>
                <a:cs typeface="Arial" panose="020B0604020202020204" pitchFamily="34" charset="0"/>
              </a:rPr>
              <a:t>How would this compare with what happens in areas where there is no malaria risk?</a:t>
            </a:r>
          </a:p>
          <a:p>
            <a:endParaRPr lang="en-US" dirty="0"/>
          </a:p>
        </p:txBody>
      </p:sp>
    </p:spTree>
    <p:extLst>
      <p:ext uri="{BB962C8B-B14F-4D97-AF65-F5344CB8AC3E}">
        <p14:creationId xmlns:p14="http://schemas.microsoft.com/office/powerpoint/2010/main" val="162096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03265D-902F-448C-9BB7-E48A312EA400}"/>
              </a:ext>
            </a:extLst>
          </p:cNvPr>
          <p:cNvSpPr>
            <a:spLocks noGrp="1"/>
          </p:cNvSpPr>
          <p:nvPr>
            <p:ph type="title"/>
          </p:nvPr>
        </p:nvSpPr>
        <p:spPr/>
        <p:txBody>
          <a:bodyPr>
            <a:normAutofit fontScale="90000"/>
          </a:bodyPr>
          <a:lstStyle/>
          <a:p>
            <a:r>
              <a:rPr lang="en-US" dirty="0"/>
              <a:t>LS06 Teacher Resources: What did we figure out?</a:t>
            </a:r>
          </a:p>
        </p:txBody>
      </p:sp>
      <p:sp>
        <p:nvSpPr>
          <p:cNvPr id="3" name="Text Placeholder 2">
            <a:extLst>
              <a:ext uri="{FF2B5EF4-FFF2-40B4-BE49-F238E27FC236}">
                <a16:creationId xmlns:a16="http://schemas.microsoft.com/office/drawing/2014/main" xmlns="" id="{4E788F6F-1998-497C-8C8A-D0E940330E94}"/>
              </a:ext>
            </a:extLst>
          </p:cNvPr>
          <p:cNvSpPr>
            <a:spLocks noGrp="1"/>
          </p:cNvSpPr>
          <p:nvPr>
            <p:ph type="body" sz="quarter" idx="10"/>
          </p:nvPr>
        </p:nvSpPr>
        <p:spPr>
          <a:xfrm>
            <a:off x="434145" y="878400"/>
            <a:ext cx="5843587" cy="2498400"/>
          </a:xfrm>
        </p:spPr>
        <p:txBody>
          <a:bodyPr>
            <a:normAutofit fontScale="32500" lnSpcReduction="20000"/>
          </a:bodyPr>
          <a:lstStyle/>
          <a:p>
            <a:r>
              <a:rPr lang="en-US" sz="6200" b="1" dirty="0">
                <a:cs typeface="Arial" panose="020B0604020202020204" pitchFamily="34" charset="0"/>
              </a:rPr>
              <a:t>What did we figure out?</a:t>
            </a:r>
          </a:p>
          <a:p>
            <a:pPr>
              <a:lnSpc>
                <a:spcPct val="120000"/>
              </a:lnSpc>
              <a:spcBef>
                <a:spcPts val="0"/>
              </a:spcBef>
            </a:pPr>
            <a:r>
              <a:rPr lang="en-US" sz="6200" dirty="0" smtClean="0"/>
              <a:t>We’ve essentially recognized (through our examination of sickle cell and malaria) that </a:t>
            </a:r>
            <a:r>
              <a:rPr lang="en-US" sz="6200" dirty="0"/>
              <a:t>selection may act differently among populations, resulting in different patterns of allele and trait frequencies between different populations</a:t>
            </a:r>
            <a:r>
              <a:rPr lang="en-US" sz="6200" dirty="0" smtClean="0">
                <a:cs typeface="Arial" panose="020B0604020202020204" pitchFamily="34" charset="0"/>
              </a:rPr>
              <a:t> </a:t>
            </a:r>
          </a:p>
          <a:p>
            <a:endParaRPr lang="en-US" dirty="0"/>
          </a:p>
        </p:txBody>
      </p:sp>
      <p:sp>
        <p:nvSpPr>
          <p:cNvPr id="4" name="Text Placeholder 3">
            <a:extLst>
              <a:ext uri="{FF2B5EF4-FFF2-40B4-BE49-F238E27FC236}">
                <a16:creationId xmlns:a16="http://schemas.microsoft.com/office/drawing/2014/main" xmlns="" id="{5AD5F515-12B2-4292-8FA0-187D88C7512D}"/>
              </a:ext>
            </a:extLst>
          </p:cNvPr>
          <p:cNvSpPr>
            <a:spLocks noGrp="1"/>
          </p:cNvSpPr>
          <p:nvPr>
            <p:ph type="body" sz="quarter" idx="11"/>
          </p:nvPr>
        </p:nvSpPr>
        <p:spPr>
          <a:xfrm>
            <a:off x="434145" y="3573146"/>
            <a:ext cx="8416925" cy="1692299"/>
          </a:xfrm>
        </p:spPr>
        <p:txBody>
          <a:bodyPr/>
          <a:lstStyle/>
          <a:p>
            <a:r>
              <a:rPr lang="en-US" b="1" dirty="0">
                <a:cs typeface="Arial" panose="020B0604020202020204" pitchFamily="34" charset="0"/>
              </a:rPr>
              <a:t>LS06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1685521794"/>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CC7BA9-172A-473F-90BC-6F6CFD55D549}"/>
              </a:ext>
            </a:extLst>
          </p:cNvPr>
          <p:cNvSpPr>
            <a:spLocks noGrp="1"/>
          </p:cNvSpPr>
          <p:nvPr>
            <p:ph type="title"/>
          </p:nvPr>
        </p:nvSpPr>
        <p:spPr/>
        <p:txBody>
          <a:bodyPr>
            <a:normAutofit fontScale="90000"/>
          </a:bodyPr>
          <a:lstStyle/>
          <a:p>
            <a:r>
              <a:rPr lang="en-US" dirty="0"/>
              <a:t>LS07 Teacher Resource: Learning Segment Overview</a:t>
            </a:r>
          </a:p>
        </p:txBody>
      </p:sp>
      <p:sp>
        <p:nvSpPr>
          <p:cNvPr id="3" name="Text Placeholder 2">
            <a:extLst>
              <a:ext uri="{FF2B5EF4-FFF2-40B4-BE49-F238E27FC236}">
                <a16:creationId xmlns:a16="http://schemas.microsoft.com/office/drawing/2014/main" xmlns="" id="{976A6317-9DD1-4952-BDF1-58F691D61205}"/>
              </a:ext>
            </a:extLst>
          </p:cNvPr>
          <p:cNvSpPr>
            <a:spLocks noGrp="1"/>
          </p:cNvSpPr>
          <p:nvPr>
            <p:ph type="body" sz="quarter" idx="10"/>
          </p:nvPr>
        </p:nvSpPr>
        <p:spPr>
          <a:xfrm>
            <a:off x="2742012" y="1008336"/>
            <a:ext cx="6198788" cy="2420663"/>
          </a:xfrm>
        </p:spPr>
        <p:txBody>
          <a:bodyPr/>
          <a:lstStyle/>
          <a:p>
            <a:r>
              <a:rPr lang="en-US" b="1" dirty="0"/>
              <a:t>P→</a:t>
            </a:r>
            <a:r>
              <a:rPr lang="en-US" b="1" dirty="0" smtClean="0"/>
              <a:t>M: </a:t>
            </a:r>
            <a:r>
              <a:rPr lang="en-US" dirty="0"/>
              <a:t>We revise our model and work toward a final version by asking which of our current model ideas are relevant to – or help explain – the case of sickle cell. We might also add ideas, for example, about mutation (imported from our genetics models about variation) and also migration. (If not already offered into the classroom, the contribution of migration can be generated through an exploration of North American sickle cell frequencies.)</a:t>
            </a:r>
          </a:p>
        </p:txBody>
      </p:sp>
      <p:sp>
        <p:nvSpPr>
          <p:cNvPr id="4" name="Text Placeholder 3">
            <a:extLst>
              <a:ext uri="{FF2B5EF4-FFF2-40B4-BE49-F238E27FC236}">
                <a16:creationId xmlns:a16="http://schemas.microsoft.com/office/drawing/2014/main" xmlns="" id="{500171B2-8930-49B1-907E-E2681C61F8D5}"/>
              </a:ext>
            </a:extLst>
          </p:cNvPr>
          <p:cNvSpPr>
            <a:spLocks noGrp="1"/>
          </p:cNvSpPr>
          <p:nvPr>
            <p:ph type="body" sz="quarter" idx="11"/>
          </p:nvPr>
        </p:nvSpPr>
        <p:spPr>
          <a:xfrm>
            <a:off x="752481" y="2602258"/>
            <a:ext cx="1440250" cy="469627"/>
          </a:xfrm>
        </p:spPr>
        <p:txBody>
          <a:bodyPr/>
          <a:lstStyle/>
          <a:p>
            <a:r>
              <a:rPr lang="en-US" dirty="0"/>
              <a:t>Time: 30 min</a:t>
            </a:r>
          </a:p>
        </p:txBody>
      </p:sp>
      <p:sp>
        <p:nvSpPr>
          <p:cNvPr id="5" name="Text Placeholder 4">
            <a:extLst>
              <a:ext uri="{FF2B5EF4-FFF2-40B4-BE49-F238E27FC236}">
                <a16:creationId xmlns:a16="http://schemas.microsoft.com/office/drawing/2014/main" xmlns="" id="{64373CEC-DAEC-4459-B784-F8FB4434019B}"/>
              </a:ext>
            </a:extLst>
          </p:cNvPr>
          <p:cNvSpPr>
            <a:spLocks noGrp="1"/>
          </p:cNvSpPr>
          <p:nvPr>
            <p:ph type="body" sz="quarter" idx="12"/>
          </p:nvPr>
        </p:nvSpPr>
        <p:spPr>
          <a:xfrm>
            <a:off x="203200" y="3429000"/>
            <a:ext cx="8737600" cy="2420663"/>
          </a:xfrm>
        </p:spPr>
        <p:txBody>
          <a:bodyPr>
            <a:normAutofit/>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a:ea typeface="Arial" charset="0"/>
                <a:cs typeface="Arial" charset="0"/>
              </a:rPr>
              <a:t>P</a:t>
            </a:r>
            <a:r>
              <a:rPr lang="en-US" dirty="0">
                <a:ea typeface="Arial" charset="0"/>
                <a:cs typeface="Arial" charset="0"/>
                <a:sym typeface="Helvetica Light"/>
              </a:rPr>
              <a:t>owerPoint </a:t>
            </a:r>
            <a:r>
              <a:rPr lang="en-US" dirty="0" smtClean="0">
                <a:ea typeface="Arial" charset="0"/>
                <a:cs typeface="Arial" charset="0"/>
                <a:sym typeface="Helvetica Light"/>
              </a:rPr>
              <a:t>; PV </a:t>
            </a:r>
            <a:r>
              <a:rPr lang="en-US" dirty="0" smtClean="0">
                <a:ea typeface="Arial" charset="0"/>
                <a:cs typeface="Arial" charset="0"/>
              </a:rPr>
              <a:t>Doodle </a:t>
            </a:r>
            <a:r>
              <a:rPr lang="en-US" dirty="0">
                <a:ea typeface="Arial" charset="0"/>
                <a:cs typeface="Arial" charset="0"/>
              </a:rPr>
              <a:t>sheet</a:t>
            </a:r>
          </a:p>
          <a:p>
            <a:endParaRPr lang="en-US" i="1" u="sng" dirty="0" smtClean="0">
              <a:cs typeface="Arial" panose="020B0604020202020204" pitchFamily="34" charset="0"/>
            </a:endParaRPr>
          </a:p>
          <a:p>
            <a:endParaRPr lang="en-US" i="1" u="sng" dirty="0">
              <a:cs typeface="Arial" panose="020B0604020202020204" pitchFamily="34" charset="0"/>
            </a:endParaRPr>
          </a:p>
          <a:p>
            <a:pPr marL="0" indent="0">
              <a:buNone/>
            </a:pPr>
            <a:r>
              <a:rPr lang="en-US" i="1" u="sng" dirty="0">
                <a:cs typeface="Arial" panose="020B0604020202020204" pitchFamily="34" charset="0"/>
              </a:rPr>
              <a:t>Websites of interest:</a:t>
            </a:r>
          </a:p>
          <a:p>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sz="2000" dirty="0"/>
          </a:p>
        </p:txBody>
      </p:sp>
    </p:spTree>
    <p:extLst>
      <p:ext uri="{BB962C8B-B14F-4D97-AF65-F5344CB8AC3E}">
        <p14:creationId xmlns:p14="http://schemas.microsoft.com/office/powerpoint/2010/main" val="986105207"/>
      </p:ext>
    </p:extLst>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244162-23E9-40B5-AF81-D0B69DADF3C8}"/>
              </a:ext>
            </a:extLst>
          </p:cNvPr>
          <p:cNvSpPr>
            <a:spLocks noGrp="1"/>
          </p:cNvSpPr>
          <p:nvPr>
            <p:ph type="title"/>
          </p:nvPr>
        </p:nvSpPr>
        <p:spPr/>
        <p:txBody>
          <a:bodyPr>
            <a:normAutofit fontScale="90000"/>
          </a:bodyPr>
          <a:lstStyle/>
          <a:p>
            <a:r>
              <a:rPr lang="en-US" dirty="0" smtClean="0"/>
              <a:t>LS07 </a:t>
            </a:r>
            <a:r>
              <a:rPr lang="en-US" dirty="0"/>
              <a:t>Overview Continued</a:t>
            </a:r>
          </a:p>
        </p:txBody>
      </p:sp>
      <p:sp>
        <p:nvSpPr>
          <p:cNvPr id="7" name="Text Placeholder 6">
            <a:extLst>
              <a:ext uri="{FF2B5EF4-FFF2-40B4-BE49-F238E27FC236}">
                <a16:creationId xmlns:a16="http://schemas.microsoft.com/office/drawing/2014/main" xmlns="" id="{FB8B7690-C7F2-4854-B546-2BB0EEDA333A}"/>
              </a:ext>
            </a:extLst>
          </p:cNvPr>
          <p:cNvSpPr>
            <a:spLocks noGrp="1"/>
          </p:cNvSpPr>
          <p:nvPr>
            <p:ph type="body" sz="quarter" idx="12"/>
          </p:nvPr>
        </p:nvSpPr>
        <p:spPr/>
        <p:txBody>
          <a:bodyPr>
            <a:normAutofit lnSpcReduction="10000"/>
          </a:bodyPr>
          <a:lstStyle/>
          <a:p>
            <a:r>
              <a:rPr lang="en-US" sz="1800" dirty="0"/>
              <a:t>Return to the initial class model ideas and ask if any of them are relevant to – or help explain – the case of sickle cell. If not, what might we add? </a:t>
            </a:r>
            <a:endParaRPr lang="en-US" sz="1800" dirty="0" smtClean="0"/>
          </a:p>
          <a:p>
            <a:r>
              <a:rPr lang="en-US" sz="1800" dirty="0" smtClean="0"/>
              <a:t>Depending </a:t>
            </a:r>
            <a:r>
              <a:rPr lang="en-US" sz="1800" dirty="0"/>
              <a:t>on the initial list you have to work with, you may or may not need to have students work in groups to come up with additional ideas. We want to emerge from this segment with (at least) an idea that connects frequencies to environmental factors. Other ideas that may emerge are mutation and migration. We want to be sure that migration is in our model, so even if it wasn’t in their initial list of ideas, we stimulate that conversation by looking at the example of sickle cell anemia and how it got to various areas.  </a:t>
            </a:r>
            <a:endParaRPr lang="en-US" sz="1800" dirty="0" smtClean="0"/>
          </a:p>
          <a:p>
            <a:r>
              <a:rPr lang="en-US" sz="1800" dirty="0"/>
              <a:t>We end by crafting a model idea about migration as a contributing factor in the distribution of phenotypes. Mutation as the original source of alleles is already in our Genetics Model but can be in this model too if suggested by students.</a:t>
            </a:r>
          </a:p>
          <a:p>
            <a:endParaRPr lang="en-US" sz="1800" dirty="0"/>
          </a:p>
          <a:p>
            <a:endParaRPr lang="en-US" sz="1800" dirty="0"/>
          </a:p>
          <a:p>
            <a:pPr>
              <a:lnSpc>
                <a:spcPct val="110000"/>
              </a:lnSpc>
              <a:spcBef>
                <a:spcPts val="0"/>
              </a:spcBef>
            </a:pPr>
            <a:endParaRPr lang="en-US" sz="1800" dirty="0"/>
          </a:p>
        </p:txBody>
      </p:sp>
    </p:spTree>
    <p:extLst>
      <p:ext uri="{BB962C8B-B14F-4D97-AF65-F5344CB8AC3E}">
        <p14:creationId xmlns:p14="http://schemas.microsoft.com/office/powerpoint/2010/main" val="823591234"/>
      </p:ext>
    </p:extLst>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2007" y="11310"/>
            <a:ext cx="8077338" cy="3203999"/>
          </a:xfrm>
        </p:spPr>
        <p:txBody>
          <a:bodyPr>
            <a:normAutofit/>
          </a:bodyPr>
          <a:lstStyle/>
          <a:p>
            <a:pPr algn="l"/>
            <a:r>
              <a:rPr lang="en-US" sz="3200" dirty="0">
                <a:latin typeface="Arial" panose="020B0604020202020204" pitchFamily="34" charset="0"/>
                <a:cs typeface="Arial" panose="020B0604020202020204" pitchFamily="34" charset="0"/>
              </a:rPr>
              <a:t>Do any of our remaining initial model ideas </a:t>
            </a:r>
            <a:r>
              <a:rPr lang="en-US" sz="3200" dirty="0" smtClean="0">
                <a:latin typeface="Arial" panose="020B0604020202020204" pitchFamily="34" charset="0"/>
                <a:cs typeface="Arial" panose="020B0604020202020204" pitchFamily="34" charset="0"/>
              </a:rPr>
              <a:t>explain </a:t>
            </a:r>
            <a:r>
              <a:rPr lang="en-US" sz="3200" dirty="0">
                <a:latin typeface="Arial" panose="020B0604020202020204" pitchFamily="34" charset="0"/>
                <a:cs typeface="Arial" panose="020B0604020202020204" pitchFamily="34" charset="0"/>
              </a:rPr>
              <a:t>the different frequencies across different populations in the case of sickle cell anemia?</a:t>
            </a:r>
          </a:p>
        </p:txBody>
      </p:sp>
      <p:sp>
        <p:nvSpPr>
          <p:cNvPr id="3" name="Content Placeholder 2"/>
          <p:cNvSpPr>
            <a:spLocks noGrp="1"/>
          </p:cNvSpPr>
          <p:nvPr>
            <p:ph idx="4294967295"/>
          </p:nvPr>
        </p:nvSpPr>
        <p:spPr>
          <a:xfrm>
            <a:off x="2058863" y="2905254"/>
            <a:ext cx="6831012" cy="1230313"/>
          </a:xfrm>
        </p:spPr>
        <p:txBody>
          <a:bodyPr>
            <a:noAutofit/>
          </a:bodyPr>
          <a:lstStyle/>
          <a:p>
            <a:pPr marL="0" indent="0">
              <a:lnSpc>
                <a:spcPct val="120000"/>
              </a:lnSpc>
              <a:spcBef>
                <a:spcPts val="0"/>
              </a:spcBef>
              <a:buNone/>
            </a:pPr>
            <a:r>
              <a:rPr lang="en-US" dirty="0">
                <a:latin typeface="Arial" panose="020B0604020202020204" pitchFamily="34" charset="0"/>
                <a:cs typeface="Arial" panose="020B0604020202020204" pitchFamily="34" charset="0"/>
              </a:rPr>
              <a:t>Is there anything else we should add to the model? Write your ideas in </a:t>
            </a:r>
            <a:r>
              <a:rPr lang="en-US" b="1" dirty="0">
                <a:latin typeface="Arial" panose="020B0604020202020204" pitchFamily="34" charset="0"/>
                <a:cs typeface="Arial" panose="020B0604020202020204" pitchFamily="34" charset="0"/>
              </a:rPr>
              <a:t>Doodle Box L</a:t>
            </a:r>
            <a:r>
              <a:rPr lang="en-US" dirty="0">
                <a:latin typeface="Arial" panose="020B0604020202020204" pitchFamily="34" charset="0"/>
                <a:cs typeface="Arial" panose="020B0604020202020204" pitchFamily="34" charset="0"/>
              </a:rPr>
              <a:t>. </a:t>
            </a:r>
          </a:p>
        </p:txBody>
      </p:sp>
      <p:pic>
        <p:nvPicPr>
          <p:cNvPr id="6" name="pasted-image.pdf">
            <a:extLst>
              <a:ext uri="{FF2B5EF4-FFF2-40B4-BE49-F238E27FC236}">
                <a16:creationId xmlns="" xmlns:a16="http://schemas.microsoft.com/office/drawing/2014/main" id="{8B8D3623-AFD9-4F2F-A40E-0B8259DAEC79}"/>
              </a:ext>
            </a:extLst>
          </p:cNvPr>
          <p:cNvPicPr>
            <a:picLocks noChangeAspect="1"/>
          </p:cNvPicPr>
          <p:nvPr/>
        </p:nvPicPr>
        <p:blipFill>
          <a:blip r:embed="rId3"/>
          <a:stretch>
            <a:fillRect/>
          </a:stretch>
        </p:blipFill>
        <p:spPr>
          <a:xfrm>
            <a:off x="741301" y="3215309"/>
            <a:ext cx="1036112" cy="1044621"/>
          </a:xfrm>
          <a:prstGeom prst="rect">
            <a:avLst/>
          </a:prstGeom>
          <a:ln w="12700">
            <a:miter lim="400000"/>
          </a:ln>
        </p:spPr>
      </p:pic>
      <p:pic>
        <p:nvPicPr>
          <p:cNvPr id="5" name="pasted-image.pdf">
            <a:extLst>
              <a:ext uri="{FF2B5EF4-FFF2-40B4-BE49-F238E27FC236}">
                <a16:creationId xmlns="" xmlns:a16="http://schemas.microsoft.com/office/drawing/2014/main" id="{5BF79A83-E477-4ABF-981C-F5EB4A18DF5D}"/>
              </a:ext>
            </a:extLst>
          </p:cNvPr>
          <p:cNvPicPr>
            <a:picLocks noChangeAspect="1"/>
          </p:cNvPicPr>
          <p:nvPr/>
        </p:nvPicPr>
        <p:blipFill>
          <a:blip r:embed="rId4"/>
          <a:stretch>
            <a:fillRect/>
          </a:stretch>
        </p:blipFill>
        <p:spPr>
          <a:xfrm>
            <a:off x="542007" y="4990044"/>
            <a:ext cx="898030" cy="1143001"/>
          </a:xfrm>
          <a:prstGeom prst="rect">
            <a:avLst/>
          </a:prstGeom>
          <a:ln w="12700">
            <a:miter lim="400000"/>
          </a:ln>
        </p:spPr>
      </p:pic>
      <p:sp>
        <p:nvSpPr>
          <p:cNvPr id="4" name="TextBox 3"/>
          <p:cNvSpPr txBox="1"/>
          <p:nvPr/>
        </p:nvSpPr>
        <p:spPr>
          <a:xfrm>
            <a:off x="2058863" y="5055827"/>
            <a:ext cx="6170737" cy="1077218"/>
          </a:xfrm>
          <a:prstGeom prst="rect">
            <a:avLst/>
          </a:prstGeom>
          <a:noFill/>
        </p:spPr>
        <p:txBody>
          <a:bodyPr wrap="square" rtlCol="0">
            <a:spAutoFit/>
          </a:bodyPr>
          <a:lstStyle/>
          <a:p>
            <a:r>
              <a:rPr lang="en-US" sz="3200" dirty="0" smtClean="0">
                <a:latin typeface="Arial" panose="020B0604020202020204" pitchFamily="34" charset="0"/>
                <a:cs typeface="Arial" panose="020B0604020202020204" pitchFamily="34" charset="0"/>
              </a:rPr>
              <a:t>Share with your neighbor and be prepared to share with class.</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596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15875" y="58738"/>
            <a:ext cx="9128125" cy="973137"/>
          </a:xfrm>
        </p:spPr>
        <p:txBody>
          <a:bodyPr>
            <a:normAutofit fontScale="90000"/>
          </a:bodyPr>
          <a:lstStyle/>
          <a:p>
            <a:r>
              <a:rPr lang="en-US" sz="3000" b="1" dirty="0">
                <a:latin typeface="Arial" panose="020B0604020202020204" pitchFamily="34" charset="0"/>
                <a:cs typeface="Arial" panose="020B0604020202020204" pitchFamily="34" charset="0"/>
              </a:rPr>
              <a:t>REVIEW: how did the </a:t>
            </a:r>
            <a:r>
              <a:rPr lang="en-US" sz="3000" b="1" dirty="0" err="1">
                <a:latin typeface="Arial" panose="020B0604020202020204" pitchFamily="34" charset="0"/>
                <a:cs typeface="Arial" panose="020B0604020202020204" pitchFamily="34" charset="0"/>
              </a:rPr>
              <a:t>HbS</a:t>
            </a:r>
            <a:r>
              <a:rPr lang="en-US" sz="3000" b="1" dirty="0">
                <a:latin typeface="Arial" panose="020B0604020202020204" pitchFamily="34" charset="0"/>
                <a:cs typeface="Arial" panose="020B0604020202020204" pitchFamily="34" charset="0"/>
              </a:rPr>
              <a:t> allele initially form?</a:t>
            </a:r>
          </a:p>
        </p:txBody>
      </p:sp>
      <p:pic>
        <p:nvPicPr>
          <p:cNvPr id="8" name="Content Placeholder 1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541462" y="2030266"/>
            <a:ext cx="6061075" cy="3759200"/>
          </a:xfrm>
        </p:spPr>
      </p:pic>
      <p:sp>
        <p:nvSpPr>
          <p:cNvPr id="3" name="TextBox 2"/>
          <p:cNvSpPr txBox="1"/>
          <p:nvPr/>
        </p:nvSpPr>
        <p:spPr>
          <a:xfrm>
            <a:off x="1293001" y="889122"/>
            <a:ext cx="7697349" cy="1446550"/>
          </a:xfrm>
          <a:prstGeom prst="rect">
            <a:avLst/>
          </a:prstGeom>
          <a:noFill/>
        </p:spPr>
        <p:txBody>
          <a:bodyPr wrap="square" rtlCol="0">
            <a:spAutoFit/>
          </a:bodyPr>
          <a:lstStyle/>
          <a:p>
            <a:r>
              <a:rPr lang="en-US" sz="3200" dirty="0">
                <a:solidFill>
                  <a:srgbClr val="957EB4"/>
                </a:solidFill>
                <a:latin typeface="Arial" panose="020B0604020202020204" pitchFamily="34" charset="0"/>
                <a:cs typeface="Arial" panose="020B0604020202020204" pitchFamily="34" charset="0"/>
              </a:rPr>
              <a:t>Where (geographically) do you think the initial mutation might have occurred? </a:t>
            </a:r>
          </a:p>
          <a:p>
            <a:endParaRPr lang="en-US" sz="2400" dirty="0">
              <a:solidFill>
                <a:srgbClr val="583F34"/>
              </a:solidFill>
            </a:endParaRPr>
          </a:p>
        </p:txBody>
      </p:sp>
      <p:sp>
        <p:nvSpPr>
          <p:cNvPr id="4" name="TextBox 3"/>
          <p:cNvSpPr txBox="1"/>
          <p:nvPr/>
        </p:nvSpPr>
        <p:spPr>
          <a:xfrm>
            <a:off x="15659" y="2225888"/>
            <a:ext cx="9131300" cy="523220"/>
          </a:xfrm>
          <a:prstGeom prst="rect">
            <a:avLst/>
          </a:prstGeom>
          <a:noFill/>
        </p:spPr>
        <p:txBody>
          <a:bodyPr wrap="square" rtlCol="0">
            <a:spAutoFit/>
          </a:bodyPr>
          <a:lstStyle/>
          <a:p>
            <a:r>
              <a:rPr lang="en-US" sz="2800" dirty="0"/>
              <a:t> </a:t>
            </a:r>
          </a:p>
        </p:txBody>
      </p:sp>
      <p:sp>
        <p:nvSpPr>
          <p:cNvPr id="2" name="TextBox 1"/>
          <p:cNvSpPr txBox="1"/>
          <p:nvPr/>
        </p:nvSpPr>
        <p:spPr>
          <a:xfrm>
            <a:off x="1293001" y="5544715"/>
            <a:ext cx="7629741" cy="1077218"/>
          </a:xfrm>
          <a:prstGeom prst="rect">
            <a:avLst/>
          </a:prstGeom>
          <a:noFill/>
        </p:spPr>
        <p:txBody>
          <a:bodyPr wrap="square" rtlCol="0">
            <a:spAutoFit/>
          </a:bodyPr>
          <a:lstStyle/>
          <a:p>
            <a:r>
              <a:rPr lang="en-US" sz="3100" dirty="0">
                <a:solidFill>
                  <a:srgbClr val="957EB4"/>
                </a:solidFill>
                <a:latin typeface="Arial" panose="020B0604020202020204" pitchFamily="34" charset="0"/>
                <a:cs typeface="Arial" panose="020B0604020202020204" pitchFamily="34" charset="0"/>
              </a:rPr>
              <a:t>How did it get to all these other places? Write your thoughts in </a:t>
            </a:r>
            <a:r>
              <a:rPr lang="en-US" sz="3100" b="1" dirty="0">
                <a:solidFill>
                  <a:srgbClr val="957EB4"/>
                </a:solidFill>
                <a:latin typeface="Arial" panose="020B0604020202020204" pitchFamily="34" charset="0"/>
                <a:cs typeface="Arial" panose="020B0604020202020204" pitchFamily="34" charset="0"/>
              </a:rPr>
              <a:t>Doodle Box M</a:t>
            </a:r>
            <a:r>
              <a:rPr lang="en-US" sz="3100" dirty="0">
                <a:solidFill>
                  <a:srgbClr val="957EB4"/>
                </a:solidFill>
                <a:latin typeface="Arial" panose="020B0604020202020204" pitchFamily="34" charset="0"/>
                <a:cs typeface="Arial" panose="020B0604020202020204" pitchFamily="34" charset="0"/>
              </a:rPr>
              <a:t>.</a:t>
            </a:r>
          </a:p>
        </p:txBody>
      </p:sp>
      <p:pic>
        <p:nvPicPr>
          <p:cNvPr id="11" name="pasted-image.pdf">
            <a:extLst>
              <a:ext uri="{FF2B5EF4-FFF2-40B4-BE49-F238E27FC236}">
                <a16:creationId xmlns="" xmlns:a16="http://schemas.microsoft.com/office/drawing/2014/main" id="{D913A113-774E-4B38-ACBE-FB3F67105B7A}"/>
              </a:ext>
            </a:extLst>
          </p:cNvPr>
          <p:cNvPicPr>
            <a:picLocks noChangeAspect="1"/>
          </p:cNvPicPr>
          <p:nvPr/>
        </p:nvPicPr>
        <p:blipFill>
          <a:blip r:embed="rId4"/>
          <a:stretch>
            <a:fillRect/>
          </a:stretch>
        </p:blipFill>
        <p:spPr>
          <a:xfrm>
            <a:off x="476065" y="5789466"/>
            <a:ext cx="645001" cy="587716"/>
          </a:xfrm>
          <a:prstGeom prst="rect">
            <a:avLst/>
          </a:prstGeom>
          <a:ln w="12700">
            <a:miter lim="400000"/>
          </a:ln>
        </p:spPr>
      </p:pic>
      <p:pic>
        <p:nvPicPr>
          <p:cNvPr id="9" name="pasted-image.pdf"/>
          <p:cNvPicPr>
            <a:picLocks noChangeAspect="1"/>
          </p:cNvPicPr>
          <p:nvPr/>
        </p:nvPicPr>
        <p:blipFill>
          <a:blip r:embed="rId5"/>
          <a:stretch>
            <a:fillRect/>
          </a:stretch>
        </p:blipFill>
        <p:spPr>
          <a:xfrm>
            <a:off x="144702" y="966296"/>
            <a:ext cx="825798" cy="837970"/>
          </a:xfrm>
          <a:prstGeom prst="rect">
            <a:avLst/>
          </a:prstGeom>
          <a:ln w="12700">
            <a:miter lim="400000"/>
          </a:ln>
        </p:spPr>
      </p:pic>
    </p:spTree>
    <p:extLst>
      <p:ext uri="{BB962C8B-B14F-4D97-AF65-F5344CB8AC3E}">
        <p14:creationId xmlns:p14="http://schemas.microsoft.com/office/powerpoint/2010/main" val="687919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239581" y="96733"/>
            <a:ext cx="5114925" cy="868363"/>
          </a:xfrm>
        </p:spPr>
        <p:txBody>
          <a:bodyPr>
            <a:noAutofit/>
          </a:bodyPr>
          <a:lstStyle/>
          <a:p>
            <a:r>
              <a:rPr lang="en-US" sz="3800" b="1" dirty="0">
                <a:latin typeface="Arial" panose="020B0604020202020204" pitchFamily="34" charset="0"/>
                <a:cs typeface="Arial" panose="020B0604020202020204" pitchFamily="34" charset="0"/>
              </a:rPr>
              <a:t>Sickle Cell in the U.S.</a:t>
            </a:r>
          </a:p>
        </p:txBody>
      </p:sp>
      <p:sp>
        <p:nvSpPr>
          <p:cNvPr id="4" name="TextBox 3"/>
          <p:cNvSpPr txBox="1"/>
          <p:nvPr/>
        </p:nvSpPr>
        <p:spPr>
          <a:xfrm>
            <a:off x="239581" y="734509"/>
            <a:ext cx="8904419" cy="4632037"/>
          </a:xfrm>
          <a:prstGeom prst="rect">
            <a:avLst/>
          </a:prstGeom>
          <a:noFill/>
        </p:spPr>
        <p:txBody>
          <a:bodyPr wrap="square" rtlCol="0">
            <a:spAutoFit/>
          </a:bodyPr>
          <a:lstStyle/>
          <a:p>
            <a:pPr>
              <a:spcAft>
                <a:spcPts val="600"/>
              </a:spcAft>
            </a:pPr>
            <a:r>
              <a:rPr lang="en-US" sz="2600" b="1" dirty="0">
                <a:solidFill>
                  <a:srgbClr val="957EB4"/>
                </a:solidFill>
                <a:latin typeface="Arial" panose="020B0604020202020204" pitchFamily="34" charset="0"/>
                <a:cs typeface="Arial" panose="020B0604020202020204" pitchFamily="34" charset="0"/>
              </a:rPr>
              <a:t>Though we have virtually no malaria in the U.S. today, sickle cell disease </a:t>
            </a:r>
            <a:r>
              <a:rPr lang="en-US" sz="2600" b="1" u="sng" dirty="0">
                <a:solidFill>
                  <a:srgbClr val="957EB4"/>
                </a:solidFill>
                <a:latin typeface="Arial" panose="020B0604020202020204" pitchFamily="34" charset="0"/>
                <a:cs typeface="Arial" panose="020B0604020202020204" pitchFamily="34" charset="0"/>
              </a:rPr>
              <a:t>IS</a:t>
            </a:r>
            <a:r>
              <a:rPr lang="en-US" sz="2600" b="1" dirty="0">
                <a:solidFill>
                  <a:srgbClr val="957EB4"/>
                </a:solidFill>
                <a:latin typeface="Arial" panose="020B0604020202020204" pitchFamily="34" charset="0"/>
                <a:cs typeface="Arial" panose="020B0604020202020204" pitchFamily="34" charset="0"/>
              </a:rPr>
              <a:t> still found in here. </a:t>
            </a:r>
          </a:p>
          <a:p>
            <a:r>
              <a:rPr lang="en-US" sz="2600" i="1" dirty="0">
                <a:latin typeface="Arial" panose="020B0604020202020204" pitchFamily="34" charset="0"/>
                <a:ea typeface="Cambria" charset="0"/>
                <a:cs typeface="Arial" panose="020B0604020202020204" pitchFamily="34" charset="0"/>
              </a:rPr>
              <a:t>It is estimated that:</a:t>
            </a:r>
          </a:p>
          <a:p>
            <a:pPr marL="274320" indent="-274320">
              <a:spcAft>
                <a:spcPts val="1200"/>
              </a:spcAft>
              <a:buFont typeface="Arial" charset="0"/>
              <a:buChar char="•"/>
            </a:pPr>
            <a:r>
              <a:rPr lang="en-US" sz="2600" dirty="0" smtClean="0">
                <a:latin typeface="Arial" panose="020B0604020202020204" pitchFamily="34" charset="0"/>
                <a:cs typeface="Arial" panose="020B0604020202020204" pitchFamily="34" charset="0"/>
              </a:rPr>
              <a:t>Approximately 100,000 </a:t>
            </a:r>
            <a:r>
              <a:rPr lang="en-US" sz="2600" dirty="0">
                <a:latin typeface="Arial" panose="020B0604020202020204" pitchFamily="34" charset="0"/>
                <a:cs typeface="Arial" panose="020B0604020202020204" pitchFamily="34" charset="0"/>
              </a:rPr>
              <a:t>Americans have SCD </a:t>
            </a:r>
            <a:r>
              <a:rPr lang="en-US" sz="2400" dirty="0" smtClean="0">
                <a:latin typeface="Arial" panose="020B0604020202020204" pitchFamily="34" charset="0"/>
                <a:cs typeface="Arial" panose="020B0604020202020204" pitchFamily="34" charset="0"/>
              </a:rPr>
              <a:t>(</a:t>
            </a:r>
            <a:r>
              <a:rPr lang="en-US" sz="2400" dirty="0" err="1" smtClean="0">
                <a:solidFill>
                  <a:srgbClr val="C00000"/>
                </a:solidFill>
                <a:latin typeface="Arial" panose="020B0604020202020204" pitchFamily="34" charset="0"/>
                <a:cs typeface="Arial" panose="020B0604020202020204" pitchFamily="34" charset="0"/>
              </a:rPr>
              <a:t>HbS</a:t>
            </a:r>
            <a:r>
              <a:rPr lang="en-US" sz="2400" dirty="0">
                <a:solidFill>
                  <a:srgbClr val="C00000"/>
                </a:solidFill>
                <a:latin typeface="Arial" panose="020B0604020202020204" pitchFamily="34" charset="0"/>
                <a:cs typeface="Arial" panose="020B0604020202020204" pitchFamily="34" charset="0"/>
              </a:rPr>
              <a:t>, </a:t>
            </a:r>
            <a:r>
              <a:rPr lang="en-US" sz="2400" dirty="0" err="1">
                <a:solidFill>
                  <a:srgbClr val="C00000"/>
                </a:solidFill>
                <a:latin typeface="Arial" panose="020B0604020202020204" pitchFamily="34" charset="0"/>
                <a:cs typeface="Arial" panose="020B0604020202020204" pitchFamily="34" charset="0"/>
              </a:rPr>
              <a:t>HbS</a:t>
            </a:r>
            <a:r>
              <a:rPr lang="en-US" sz="2400" dirty="0">
                <a:latin typeface="Arial" panose="020B0604020202020204" pitchFamily="34" charset="0"/>
                <a:cs typeface="Arial" panose="020B0604020202020204" pitchFamily="34" charset="0"/>
              </a:rPr>
              <a:t>)</a:t>
            </a:r>
            <a:r>
              <a:rPr lang="en-US" sz="2600" dirty="0">
                <a:latin typeface="Arial" panose="020B0604020202020204" pitchFamily="34" charset="0"/>
                <a:cs typeface="Arial" panose="020B0604020202020204" pitchFamily="34" charset="0"/>
              </a:rPr>
              <a:t>. </a:t>
            </a:r>
          </a:p>
          <a:p>
            <a:pPr marL="274320" indent="-274320">
              <a:spcAft>
                <a:spcPts val="1200"/>
              </a:spcAft>
              <a:buFont typeface="Arial" charset="0"/>
              <a:buChar char="•"/>
            </a:pPr>
            <a:r>
              <a:rPr lang="en-US" sz="2600" dirty="0">
                <a:latin typeface="Arial" panose="020B0604020202020204" pitchFamily="34" charset="0"/>
                <a:cs typeface="Arial" panose="020B0604020202020204" pitchFamily="34" charset="0"/>
              </a:rPr>
              <a:t>SCD occurs in about 1 of every 365 births to parents who identify as being of African ancestry.</a:t>
            </a:r>
          </a:p>
          <a:p>
            <a:pPr marL="274320" indent="-274320">
              <a:spcAft>
                <a:spcPts val="1200"/>
              </a:spcAft>
              <a:buFont typeface="Arial" charset="0"/>
              <a:buChar char="•"/>
            </a:pPr>
            <a:r>
              <a:rPr lang="en-US" sz="2600" dirty="0">
                <a:latin typeface="Arial" panose="020B0604020202020204" pitchFamily="34" charset="0"/>
                <a:cs typeface="Arial" panose="020B0604020202020204" pitchFamily="34" charset="0"/>
              </a:rPr>
              <a:t>SCD occurs in about 1 of every 16,300 Hispanic-American births.</a:t>
            </a:r>
          </a:p>
          <a:p>
            <a:pPr marL="274320" indent="-274320">
              <a:spcAft>
                <a:spcPts val="1200"/>
              </a:spcAft>
              <a:buFont typeface="Arial" charset="0"/>
              <a:buChar char="•"/>
            </a:pPr>
            <a:r>
              <a:rPr lang="en-US" sz="2600" dirty="0">
                <a:latin typeface="Arial" panose="020B0604020202020204" pitchFamily="34" charset="0"/>
                <a:cs typeface="Arial" panose="020B0604020202020204" pitchFamily="34" charset="0"/>
              </a:rPr>
              <a:t>About 1 in 12 Americans who identify as being of African ancestry have sickle cell trait </a:t>
            </a:r>
            <a:r>
              <a:rPr lang="en-US" sz="2400" dirty="0">
                <a:latin typeface="Arial" panose="020B0604020202020204" pitchFamily="34" charset="0"/>
                <a:cs typeface="Arial" panose="020B0604020202020204" pitchFamily="34" charset="0"/>
              </a:rPr>
              <a:t>(</a:t>
            </a:r>
            <a:r>
              <a:rPr lang="en-US" sz="2400" dirty="0" err="1">
                <a:solidFill>
                  <a:srgbClr val="C00000"/>
                </a:solidFill>
                <a:latin typeface="Arial" panose="020B0604020202020204" pitchFamily="34" charset="0"/>
                <a:cs typeface="Arial" panose="020B0604020202020204" pitchFamily="34" charset="0"/>
              </a:rPr>
              <a:t>HbA</a:t>
            </a:r>
            <a:r>
              <a:rPr lang="en-US" sz="2400" dirty="0">
                <a:solidFill>
                  <a:srgbClr val="C00000"/>
                </a:solidFill>
                <a:latin typeface="Arial" panose="020B0604020202020204" pitchFamily="34" charset="0"/>
                <a:cs typeface="Arial" panose="020B0604020202020204" pitchFamily="34" charset="0"/>
              </a:rPr>
              <a:t>, </a:t>
            </a:r>
            <a:r>
              <a:rPr lang="en-US" sz="2400" dirty="0" err="1">
                <a:solidFill>
                  <a:srgbClr val="C00000"/>
                </a:solidFill>
                <a:latin typeface="Arial" panose="020B0604020202020204" pitchFamily="34" charset="0"/>
                <a:cs typeface="Arial" panose="020B0604020202020204" pitchFamily="34" charset="0"/>
              </a:rPr>
              <a:t>HbS</a:t>
            </a:r>
            <a:r>
              <a:rPr lang="en-US" sz="2400" dirty="0">
                <a:latin typeface="Arial" panose="020B0604020202020204" pitchFamily="34" charset="0"/>
                <a:cs typeface="Arial" panose="020B0604020202020204" pitchFamily="34" charset="0"/>
              </a:rPr>
              <a:t>).</a:t>
            </a:r>
            <a:endParaRPr lang="en-US" sz="2600" dirty="0">
              <a:latin typeface="Arial" panose="020B0604020202020204" pitchFamily="34" charset="0"/>
              <a:cs typeface="Arial" panose="020B0604020202020204" pitchFamily="34" charset="0"/>
            </a:endParaRPr>
          </a:p>
        </p:txBody>
      </p:sp>
      <p:sp>
        <p:nvSpPr>
          <p:cNvPr id="9" name="TextBox 8"/>
          <p:cNvSpPr txBox="1"/>
          <p:nvPr/>
        </p:nvSpPr>
        <p:spPr>
          <a:xfrm>
            <a:off x="1253248" y="5289602"/>
            <a:ext cx="7277100" cy="584775"/>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What are your thoughts about this? </a:t>
            </a:r>
          </a:p>
        </p:txBody>
      </p:sp>
      <p:pic>
        <p:nvPicPr>
          <p:cNvPr id="10" name="pasted-image.pdf">
            <a:extLst>
              <a:ext uri="{FF2B5EF4-FFF2-40B4-BE49-F238E27FC236}">
                <a16:creationId xmlns="" xmlns:a16="http://schemas.microsoft.com/office/drawing/2014/main" id="{84573C7F-B7C0-4ED4-B811-D69FA3B805BB}"/>
              </a:ext>
            </a:extLst>
          </p:cNvPr>
          <p:cNvPicPr>
            <a:picLocks noChangeAspect="1"/>
          </p:cNvPicPr>
          <p:nvPr/>
        </p:nvPicPr>
        <p:blipFill>
          <a:blip r:embed="rId3"/>
          <a:stretch>
            <a:fillRect/>
          </a:stretch>
        </p:blipFill>
        <p:spPr>
          <a:xfrm>
            <a:off x="1053238" y="6004322"/>
            <a:ext cx="606840" cy="552944"/>
          </a:xfrm>
          <a:prstGeom prst="rect">
            <a:avLst/>
          </a:prstGeom>
          <a:ln w="12700">
            <a:miter lim="400000"/>
          </a:ln>
        </p:spPr>
      </p:pic>
      <p:sp>
        <p:nvSpPr>
          <p:cNvPr id="2" name="Rectangle 1">
            <a:extLst>
              <a:ext uri="{FF2B5EF4-FFF2-40B4-BE49-F238E27FC236}">
                <a16:creationId xmlns="" xmlns:a16="http://schemas.microsoft.com/office/drawing/2014/main" id="{F9873509-780C-45FA-BFAB-35CDC8EB3352}"/>
              </a:ext>
            </a:extLst>
          </p:cNvPr>
          <p:cNvSpPr/>
          <p:nvPr/>
        </p:nvSpPr>
        <p:spPr>
          <a:xfrm>
            <a:off x="1660078" y="6004322"/>
            <a:ext cx="6463441" cy="584775"/>
          </a:xfrm>
          <a:prstGeom prst="rect">
            <a:avLst/>
          </a:prstGeom>
        </p:spPr>
        <p:txBody>
          <a:bodyPr wrap="square">
            <a:spAutoFit/>
          </a:bodyPr>
          <a:lstStyle/>
          <a:p>
            <a:r>
              <a:rPr lang="en-US" sz="3200" dirty="0">
                <a:solidFill>
                  <a:srgbClr val="957EB4"/>
                </a:solidFill>
                <a:latin typeface="Arial" panose="020B0604020202020204" pitchFamily="34" charset="0"/>
                <a:cs typeface="Arial" panose="020B0604020202020204" pitchFamily="34" charset="0"/>
              </a:rPr>
              <a:t>Write your ideas in </a:t>
            </a:r>
            <a:r>
              <a:rPr lang="en-US" sz="3200" b="1" dirty="0">
                <a:solidFill>
                  <a:srgbClr val="957EB4"/>
                </a:solidFill>
                <a:latin typeface="Arial" panose="020B0604020202020204" pitchFamily="34" charset="0"/>
                <a:cs typeface="Arial" panose="020B0604020202020204" pitchFamily="34" charset="0"/>
              </a:rPr>
              <a:t>Doodle Box N</a:t>
            </a:r>
            <a:r>
              <a:rPr lang="en-US" sz="3200" i="1" dirty="0">
                <a:solidFill>
                  <a:srgbClr val="957EB4"/>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87162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49250" y="189025"/>
            <a:ext cx="8445500" cy="6048375"/>
          </a:xfrm>
        </p:spPr>
      </p:pic>
    </p:spTree>
    <p:extLst>
      <p:ext uri="{BB962C8B-B14F-4D97-AF65-F5344CB8AC3E}">
        <p14:creationId xmlns:p14="http://schemas.microsoft.com/office/powerpoint/2010/main" val="96988852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45600" y="155575"/>
            <a:ext cx="8376125" cy="1481138"/>
          </a:xfrm>
        </p:spPr>
        <p:txBody>
          <a:bodyPr>
            <a:noAutofit/>
          </a:bodyPr>
          <a:lstStyle/>
          <a:p>
            <a:pPr algn="l"/>
            <a:r>
              <a:rPr lang="en-US" sz="3200" dirty="0">
                <a:latin typeface="Arial" panose="020B0604020202020204" pitchFamily="34" charset="0"/>
                <a:cs typeface="Arial" panose="020B0604020202020204" pitchFamily="34" charset="0"/>
              </a:rPr>
              <a:t>Historically, malaria was a problem across large areas of the U.S., but by the mid-1930’s it was confined mostly to the South:</a:t>
            </a:r>
          </a:p>
        </p:txBody>
      </p:sp>
      <p:pic>
        <p:nvPicPr>
          <p:cNvPr id="5" name="Content Placeholder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123580" y="1848743"/>
            <a:ext cx="4637088" cy="3371850"/>
          </a:xfrm>
        </p:spPr>
      </p:pic>
      <p:sp>
        <p:nvSpPr>
          <p:cNvPr id="6" name="TextBox 5"/>
          <p:cNvSpPr txBox="1"/>
          <p:nvPr/>
        </p:nvSpPr>
        <p:spPr>
          <a:xfrm>
            <a:off x="684000" y="5220593"/>
            <a:ext cx="7737000" cy="1246495"/>
          </a:xfrm>
          <a:prstGeom prst="rect">
            <a:avLst/>
          </a:prstGeom>
          <a:noFill/>
        </p:spPr>
        <p:txBody>
          <a:bodyPr wrap="square" rtlCol="0">
            <a:spAutoFit/>
          </a:bodyPr>
          <a:lstStyle/>
          <a:p>
            <a:r>
              <a:rPr lang="en-US" sz="2500" dirty="0">
                <a:latin typeface="Arial" panose="020B0604020202020204" pitchFamily="34" charset="0"/>
                <a:cs typeface="Arial" panose="020B0604020202020204" pitchFamily="34" charset="0"/>
              </a:rPr>
              <a:t>Beginning in 1946, DDT was widely used to eradicate mosquitoes and in 1949 the CDC declared the U.S. free of malaria as a significant health problem. </a:t>
            </a:r>
          </a:p>
        </p:txBody>
      </p:sp>
    </p:spTree>
    <p:extLst>
      <p:ext uri="{BB962C8B-B14F-4D97-AF65-F5344CB8AC3E}">
        <p14:creationId xmlns:p14="http://schemas.microsoft.com/office/powerpoint/2010/main" val="135006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22085" y="702821"/>
            <a:ext cx="7704000" cy="6247864"/>
          </a:xfrm>
          <a:prstGeom prst="rect">
            <a:avLst/>
          </a:prstGeom>
          <a:noFill/>
        </p:spPr>
        <p:txBody>
          <a:bodyPr wrap="square" rtlCol="0">
            <a:spAutoFit/>
          </a:bodyPr>
          <a:lstStyle/>
          <a:p>
            <a:pPr marL="571500" indent="-571500">
              <a:spcAft>
                <a:spcPts val="2400"/>
              </a:spcAft>
              <a:buFont typeface="Wingdings" panose="05000000000000000000" pitchFamily="2" charset="2"/>
              <a:buChar char="Ø"/>
            </a:pPr>
            <a:r>
              <a:rPr lang="en-US" sz="3200" dirty="0">
                <a:latin typeface="Arial" panose="020B0604020202020204" pitchFamily="34" charset="0"/>
                <a:cs typeface="Arial" panose="020B0604020202020204" pitchFamily="34" charset="0"/>
              </a:rPr>
              <a:t>Is there anything missing from our model that we need to more fully explain the </a:t>
            </a:r>
            <a:r>
              <a:rPr lang="en-US" sz="3200" u="sng" dirty="0">
                <a:latin typeface="Arial" panose="020B0604020202020204" pitchFamily="34" charset="0"/>
                <a:cs typeface="Arial" panose="020B0604020202020204" pitchFamily="34" charset="0"/>
              </a:rPr>
              <a:t>global</a:t>
            </a:r>
            <a:r>
              <a:rPr lang="en-US" sz="3200" dirty="0">
                <a:latin typeface="Arial" panose="020B0604020202020204" pitchFamily="34" charset="0"/>
                <a:cs typeface="Arial" panose="020B0604020202020204" pitchFamily="34" charset="0"/>
              </a:rPr>
              <a:t> distribution of a trait like sickle cell </a:t>
            </a:r>
            <a:r>
              <a:rPr lang="en-US" sz="3200" dirty="0" smtClean="0">
                <a:latin typeface="Arial" panose="020B0604020202020204" pitchFamily="34" charset="0"/>
                <a:cs typeface="Arial" panose="020B0604020202020204" pitchFamily="34" charset="0"/>
              </a:rPr>
              <a:t>anemia?</a:t>
            </a:r>
          </a:p>
          <a:p>
            <a:pPr>
              <a:spcAft>
                <a:spcPts val="2400"/>
              </a:spcAft>
            </a:pPr>
            <a:r>
              <a:rPr lang="en-US" sz="3200" dirty="0" smtClean="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sym typeface="Wingdings" panose="05000000000000000000" pitchFamily="2" charset="2"/>
              </a:rPr>
              <a:t> </a:t>
            </a:r>
            <a:r>
              <a:rPr lang="en-US" sz="3200" dirty="0" smtClean="0">
                <a:latin typeface="Arial" panose="020B0604020202020204" pitchFamily="34" charset="0"/>
                <a:cs typeface="Arial" panose="020B0604020202020204" pitchFamily="34" charset="0"/>
              </a:rPr>
              <a:t>What could we add?</a:t>
            </a:r>
          </a:p>
          <a:p>
            <a:pPr marL="571500" indent="-571500">
              <a:spcAft>
                <a:spcPts val="2400"/>
              </a:spcAft>
              <a:buFont typeface="Wingdings" panose="05000000000000000000" pitchFamily="2" charset="2"/>
              <a:buChar char="Ø"/>
            </a:pPr>
            <a:r>
              <a:rPr lang="en-US" sz="3200" dirty="0" smtClean="0">
                <a:latin typeface="Arial" panose="020B0604020202020204" pitchFamily="34" charset="0"/>
                <a:cs typeface="Arial" panose="020B0604020202020204" pitchFamily="34" charset="0"/>
              </a:rPr>
              <a:t>Are </a:t>
            </a:r>
            <a:r>
              <a:rPr lang="en-US" sz="3200" dirty="0">
                <a:latin typeface="Arial" panose="020B0604020202020204" pitchFamily="34" charset="0"/>
                <a:cs typeface="Arial" panose="020B0604020202020204" pitchFamily="34" charset="0"/>
              </a:rPr>
              <a:t>there any ideas remaining on our initial list that we still need to </a:t>
            </a:r>
            <a:r>
              <a:rPr lang="en-US" sz="3200" dirty="0" smtClean="0">
                <a:latin typeface="Arial" panose="020B0604020202020204" pitchFamily="34" charset="0"/>
                <a:cs typeface="Arial" panose="020B0604020202020204" pitchFamily="34" charset="0"/>
              </a:rPr>
              <a:t>discuss?</a:t>
            </a:r>
          </a:p>
          <a:p>
            <a:pPr marL="571500" indent="-571500">
              <a:spcAft>
                <a:spcPts val="2400"/>
              </a:spcAft>
              <a:buFont typeface="Wingdings" panose="05000000000000000000" pitchFamily="2" charset="2"/>
              <a:buChar char="Ø"/>
            </a:pPr>
            <a:r>
              <a:rPr lang="en-US" sz="3200" dirty="0" smtClean="0">
                <a:latin typeface="Arial" panose="020B0604020202020204" pitchFamily="34" charset="0"/>
                <a:cs typeface="Arial" panose="020B0604020202020204" pitchFamily="34" charset="0"/>
              </a:rPr>
              <a:t>Are </a:t>
            </a:r>
            <a:r>
              <a:rPr lang="en-US" sz="3200" dirty="0">
                <a:latin typeface="Arial" panose="020B0604020202020204" pitchFamily="34" charset="0"/>
                <a:cs typeface="Arial" panose="020B0604020202020204" pitchFamily="34" charset="0"/>
              </a:rPr>
              <a:t>there any of our initial questions we still cannot answer</a:t>
            </a: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a:p>
            <a:pPr marL="914400" lvl="1" indent="-457200">
              <a:buFont typeface="Wingdings" panose="05000000000000000000" pitchFamily="2" charset="2"/>
              <a:buChar char="Ø"/>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820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3986</TotalTime>
  <Words>13987</Words>
  <Application>Microsoft Office PowerPoint</Application>
  <PresentationFormat>On-screen Show (4:3)</PresentationFormat>
  <Paragraphs>1282</Paragraphs>
  <Slides>104</Slides>
  <Notes>101</Notes>
  <HiddenSlides>6</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104</vt:i4>
      </vt:variant>
    </vt:vector>
  </HeadingPairs>
  <TitlesOfParts>
    <vt:vector size="113" baseType="lpstr">
      <vt:lpstr>ＭＳ Ｐゴシック</vt:lpstr>
      <vt:lpstr>Arial</vt:lpstr>
      <vt:lpstr>Calibri</vt:lpstr>
      <vt:lpstr>Calibri Light</vt:lpstr>
      <vt:lpstr>Cambria</vt:lpstr>
      <vt:lpstr>Helvetica Light</vt:lpstr>
      <vt:lpstr>Wingdings</vt:lpstr>
      <vt:lpstr>1_Office Theme</vt:lpstr>
      <vt:lpstr>Office Theme</vt:lpstr>
      <vt:lpstr>Population Variation</vt:lpstr>
      <vt:lpstr>How to use these slides…</vt:lpstr>
      <vt:lpstr>Symbols</vt:lpstr>
      <vt:lpstr>PQM [For Teachers Only] </vt:lpstr>
      <vt:lpstr>Population Variation Overview</vt:lpstr>
      <vt:lpstr>Pedagogical Tools to Consider in this Unit</vt:lpstr>
      <vt:lpstr>LS01 Teacher Resources: Learning Segment Overview</vt:lpstr>
      <vt:lpstr>LS01 Overview Continued</vt:lpstr>
      <vt:lpstr>TRAITS: A DIFFERENT PERSPECTIVE: </vt:lpstr>
      <vt:lpstr>PowerPoint Presentation</vt:lpstr>
      <vt:lpstr>PowerPoint Presentation</vt:lpstr>
      <vt:lpstr>PowerPoint Presentation</vt:lpstr>
      <vt:lpstr>PowerPoint Presentation</vt:lpstr>
      <vt:lpstr>Review: What is a Population? </vt:lpstr>
      <vt:lpstr>PowerPoint Presentation</vt:lpstr>
      <vt:lpstr>PowerPoint Presentation</vt:lpstr>
      <vt:lpstr>Cleft Chin</vt:lpstr>
      <vt:lpstr>Widow’s Peak</vt:lpstr>
      <vt:lpstr>Earlobe Attachment</vt:lpstr>
      <vt:lpstr>Tongue Rolling</vt:lpstr>
      <vt:lpstr>Freckles vs. no Freckles</vt:lpstr>
      <vt:lpstr>Hitchhiker Thumb</vt:lpstr>
      <vt:lpstr>Pinkie—Bent or Straight</vt:lpstr>
      <vt:lpstr>Hand Clasp</vt:lpstr>
      <vt:lpstr>Arm Cross</vt:lpstr>
      <vt:lpstr>PTC</vt:lpstr>
      <vt:lpstr>PowerPoint Presentation</vt:lpstr>
      <vt:lpstr>PowerPoint Presentation</vt:lpstr>
      <vt:lpstr>PowerPoint Presentation</vt:lpstr>
      <vt:lpstr>Another example (in a much larger population):</vt:lpstr>
      <vt:lpstr>PowerPoint Presentation</vt:lpstr>
      <vt:lpstr>Let’s go deeper and look at the alleles you each might have for one of the traits – say, hand clasp.</vt:lpstr>
      <vt:lpstr>PowerPoint Presentation</vt:lpstr>
      <vt:lpstr>PowerPoint Presentation</vt:lpstr>
      <vt:lpstr>LS01 Teacher Resource: What did we figure out?</vt:lpstr>
      <vt:lpstr>LS02 Teacher resources: Learning Segment Overview</vt:lpstr>
      <vt:lpstr>LS02 Overview Continued</vt:lpstr>
      <vt:lpstr>PowerPoint Presentation</vt:lpstr>
      <vt:lpstr>What do you notice? Write your ideas in Doodle Box A.</vt:lpstr>
      <vt:lpstr>PowerPoint Presentation</vt:lpstr>
      <vt:lpstr>Huntington’s Disease</vt:lpstr>
      <vt:lpstr>PowerPoint Presentation</vt:lpstr>
      <vt:lpstr>Cystic Fibrosis (occurrence/100,000 people)</vt:lpstr>
      <vt:lpstr>Sickle Cell Anemia</vt:lpstr>
      <vt:lpstr>After looking at the maps, what questions do you have?  </vt:lpstr>
      <vt:lpstr>PowerPoint Presentation</vt:lpstr>
      <vt:lpstr>PowerPoint Presentation</vt:lpstr>
      <vt:lpstr>LS02 Teacher Resource: What did we figure out?</vt:lpstr>
      <vt:lpstr>LS03 Teacher Resource: Learning Segment Overview</vt:lpstr>
      <vt:lpstr>What ideas do you have about this? What factors might contribute to traits being more or less common?   </vt:lpstr>
      <vt:lpstr>BRAINSTORM IN YOUR GROUPS</vt:lpstr>
      <vt:lpstr>Class initial model ideas:</vt:lpstr>
      <vt:lpstr>LS03 Teacher Resources: What did we figure out?</vt:lpstr>
      <vt:lpstr>LS04 Teacher Resource: Learning Segment Overview</vt:lpstr>
      <vt:lpstr>LS04 Overview Continued</vt:lpstr>
      <vt:lpstr>To help us connect our ideas about genes to populations, we will do an activity that simulates what happens to genes in populations. </vt:lpstr>
      <vt:lpstr>PowerPoint Presentation</vt:lpstr>
      <vt:lpstr>QUICK REVIEW OF PROBABILITY:</vt:lpstr>
      <vt:lpstr>PowerPoint Presentation</vt:lpstr>
      <vt:lpstr>PowerPoint Presentation</vt:lpstr>
      <vt:lpstr>PowerPoint Presentation</vt:lpstr>
      <vt:lpstr>Simulation of a Gene Pool</vt:lpstr>
      <vt:lpstr>PowerPoint Presentation</vt:lpstr>
      <vt:lpstr>PowerPoint Presentation</vt:lpstr>
      <vt:lpstr>What did we learn?</vt:lpstr>
      <vt:lpstr>  </vt:lpstr>
      <vt:lpstr>LS03 Teacher Resources: What did we figure out?</vt:lpstr>
      <vt:lpstr>LS04 Teacher Resources: What did we figure out?</vt:lpstr>
      <vt:lpstr>LS05 Teacher Resource: Learning Segment Overview</vt:lpstr>
      <vt:lpstr>LS04 Overview Continued</vt:lpstr>
      <vt:lpstr>Let’s look back at our questions. Do we have the ideas and evidence we need to answer all of them?</vt:lpstr>
      <vt:lpstr>…specifically Sickle Cell Anemia</vt:lpstr>
      <vt:lpstr>WHAT IS SICKLE CELL ANEMIA? </vt:lpstr>
      <vt:lpstr>PowerPoint Presentation</vt:lpstr>
      <vt:lpstr>CONSEQUENCES OF ABNORMAL SICKLE CELLS:</vt:lpstr>
      <vt:lpstr>PowerPoint Presentation</vt:lpstr>
      <vt:lpstr>PowerPoint Presentation</vt:lpstr>
      <vt:lpstr>In your group, discuss:  How could we change the procedure of our bean/gene pool simulation to show what might happen from one generation to the next with regards to HbS (the sickle cell allele) in a population with little access to modern medicine? (Let red beans represent HbS alleles, and white beans for normal alleles, HbA).</vt:lpstr>
      <vt:lpstr>Discussion</vt:lpstr>
      <vt:lpstr>In Doodle Box G, write down what you think we should add to our model to describe what happens to allele frequencies when there is differential survival (that is, some phenotypes are less likely to survive than others) .</vt:lpstr>
      <vt:lpstr>LS05 Teacher Resources: What did we figure out?</vt:lpstr>
      <vt:lpstr>LS06 Teacher Resource: Learning Segment Overview</vt:lpstr>
      <vt:lpstr>LS06 Overview Continued</vt:lpstr>
      <vt:lpstr>Returning to the map of frequencies of the HbS allele, let’s see the actual numbers. Does anything surprise you?  Write your thoughts in Doodle Box H.</vt:lpstr>
      <vt:lpstr>What thoughts do you have about possible reasons for this?   (Do our initial model ideas provide any ideas?) </vt:lpstr>
      <vt:lpstr>Sickle cell allele frequency and malaria distribution</vt:lpstr>
      <vt:lpstr>What do you know about malaria?</vt:lpstr>
      <vt:lpstr>Why is malaria so important?</vt:lpstr>
      <vt:lpstr>PowerPoint Presentation</vt:lpstr>
      <vt:lpstr>In your group, discuss: How could we change the procedure of our bean/gene pool simulation yet again – this time to show what might happen from one generation to the next in a high malaria area?  (HbS = red bean, HbA = white bean)</vt:lpstr>
      <vt:lpstr>LS06 Teacher Resources: What did we figure out?</vt:lpstr>
      <vt:lpstr>LS07 Teacher Resource: Learning Segment Overview</vt:lpstr>
      <vt:lpstr>LS07 Overview Continued</vt:lpstr>
      <vt:lpstr>Do any of our remaining initial model ideas explain the different frequencies across different populations in the case of sickle cell anemia?</vt:lpstr>
      <vt:lpstr>REVIEW: how did the HbS allele initially form?</vt:lpstr>
      <vt:lpstr>Sickle Cell in the U.S.</vt:lpstr>
      <vt:lpstr>PowerPoint Presentation</vt:lpstr>
      <vt:lpstr>Historically, malaria was a problem across large areas of the U.S., but by the mid-1930’s it was confined mostly to the South:</vt:lpstr>
      <vt:lpstr>PowerPoint Presentation</vt:lpstr>
      <vt:lpstr>LS07 Teacher Resources: What did we figure out?</vt:lpstr>
      <vt:lpstr>LS08 Teacher Resource: Learning Segment Overview</vt:lpstr>
      <vt:lpstr>Come back to our driving question: [insert class driving question] </vt:lpstr>
      <vt:lpstr>PowerPoint Presentation</vt:lpstr>
      <vt:lpstr>LS08 Teacher Resources: What did we figure out?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Hessam Ghanimi</dc:creator>
  <cp:lastModifiedBy>Chris Griesemer</cp:lastModifiedBy>
  <cp:revision>600</cp:revision>
  <cp:lastPrinted>2019-11-01T16:28:44Z</cp:lastPrinted>
  <dcterms:created xsi:type="dcterms:W3CDTF">2019-09-09T20:48:46Z</dcterms:created>
  <dcterms:modified xsi:type="dcterms:W3CDTF">2019-11-21T06:26:01Z</dcterms:modified>
</cp:coreProperties>
</file>